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charset="1" panose="00000000000000000000"/>
      <p:regular r:id="rId10"/>
    </p:embeddedFont>
    <p:embeddedFont>
      <p:font typeface="Garet Bold" charset="1" panose="00000000000000000000"/>
      <p:regular r:id="rId11"/>
    </p:embeddedFont>
    <p:embeddedFont>
      <p:font typeface="Garet Italics" charset="1" panose="00000000000000000000"/>
      <p:regular r:id="rId12"/>
    </p:embeddedFont>
    <p:embeddedFont>
      <p:font typeface="Garet Bold Italics" charset="1" panose="00000000000000000000"/>
      <p:regular r:id="rId13"/>
    </p:embeddedFont>
    <p:embeddedFont>
      <p:font typeface="Garet Light" charset="1" panose="00000000000000000000"/>
      <p:regular r:id="rId14"/>
    </p:embeddedFont>
    <p:embeddedFont>
      <p:font typeface="Garet Ultra-Bold" charset="1" panose="00000000000000000000"/>
      <p:regular r:id="rId15"/>
    </p:embeddedFont>
    <p:embeddedFont>
      <p:font typeface="Garet Ultra-Bold Italics" charset="1" panose="00000000000000000000"/>
      <p:regular r:id="rId16"/>
    </p:embeddedFont>
    <p:embeddedFont>
      <p:font typeface="Garet Heavy" charset="1" panose="00000000000000000000"/>
      <p:regular r:id="rId17"/>
    </p:embeddedFont>
    <p:embeddedFont>
      <p:font typeface="Garet Heavy Italics" charset="1" panose="00000000000000000000"/>
      <p:regular r:id="rId18"/>
    </p:embeddedFont>
    <p:embeddedFont>
      <p:font typeface="Tomorrow" charset="1" panose="00000000000000000000"/>
      <p:regular r:id="rId19"/>
    </p:embeddedFont>
    <p:embeddedFont>
      <p:font typeface="Tomorrow Bold" charset="1" panose="00000000000000000000"/>
      <p:regular r:id="rId20"/>
    </p:embeddedFont>
    <p:embeddedFont>
      <p:font typeface="Tomorrow Italics" charset="1" panose="00000000000000000000"/>
      <p:regular r:id="rId21"/>
    </p:embeddedFont>
    <p:embeddedFont>
      <p:font typeface="Tomorrow Bold Italics" charset="1" panose="00000000000000000000"/>
      <p:regular r:id="rId22"/>
    </p:embeddedFont>
    <p:embeddedFont>
      <p:font typeface="Tomorrow Thin" charset="1" panose="00000000000000000000"/>
      <p:regular r:id="rId23"/>
    </p:embeddedFont>
    <p:embeddedFont>
      <p:font typeface="Tomorrow Thin Italic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2.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827351" y="2283995"/>
            <a:ext cx="2633297" cy="1312163"/>
          </a:xfrm>
          <a:custGeom>
            <a:avLst/>
            <a:gdLst/>
            <a:ahLst/>
            <a:cxnLst/>
            <a:rect r="r" b="b" t="t" l="l"/>
            <a:pathLst>
              <a:path h="1312163" w="2633297">
                <a:moveTo>
                  <a:pt x="0" y="0"/>
                </a:moveTo>
                <a:lnTo>
                  <a:pt x="2633298" y="0"/>
                </a:lnTo>
                <a:lnTo>
                  <a:pt x="2633298" y="1312163"/>
                </a:lnTo>
                <a:lnTo>
                  <a:pt x="0" y="1312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6808141" y="2646717"/>
            <a:ext cx="2022321" cy="8460018"/>
            <a:chOff x="0" y="0"/>
            <a:chExt cx="532628" cy="2228153"/>
          </a:xfrm>
        </p:grpSpPr>
        <p:sp>
          <p:nvSpPr>
            <p:cNvPr name="Freeform 5" id="5"/>
            <p:cNvSpPr/>
            <p:nvPr/>
          </p:nvSpPr>
          <p:spPr>
            <a:xfrm flipH="false" flipV="false" rot="0">
              <a:off x="0" y="0"/>
              <a:ext cx="532628" cy="2228153"/>
            </a:xfrm>
            <a:custGeom>
              <a:avLst/>
              <a:gdLst/>
              <a:ahLst/>
              <a:cxnLst/>
              <a:rect r="r" b="b" t="t" l="l"/>
              <a:pathLst>
                <a:path h="2228153" w="532628">
                  <a:moveTo>
                    <a:pt x="0" y="0"/>
                  </a:moveTo>
                  <a:lnTo>
                    <a:pt x="532628" y="0"/>
                  </a:lnTo>
                  <a:lnTo>
                    <a:pt x="532628" y="2228153"/>
                  </a:lnTo>
                  <a:lnTo>
                    <a:pt x="0" y="2228153"/>
                  </a:lnTo>
                  <a:close/>
                </a:path>
              </a:pathLst>
            </a:custGeom>
            <a:solidFill>
              <a:srgbClr val="9F9F9F"/>
            </a:solidFill>
          </p:spPr>
        </p:sp>
        <p:sp>
          <p:nvSpPr>
            <p:cNvPr name="TextBox 6" id="6"/>
            <p:cNvSpPr txBox="true"/>
            <p:nvPr/>
          </p:nvSpPr>
          <p:spPr>
            <a:xfrm>
              <a:off x="0" y="-38100"/>
              <a:ext cx="532628" cy="2266253"/>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86387" y="-607424"/>
            <a:ext cx="3709695" cy="1015735"/>
            <a:chOff x="0" y="0"/>
            <a:chExt cx="977039" cy="267519"/>
          </a:xfrm>
        </p:grpSpPr>
        <p:sp>
          <p:nvSpPr>
            <p:cNvPr name="Freeform 8" id="8"/>
            <p:cNvSpPr/>
            <p:nvPr/>
          </p:nvSpPr>
          <p:spPr>
            <a:xfrm flipH="false" flipV="false" rot="0">
              <a:off x="0" y="0"/>
              <a:ext cx="977039" cy="267519"/>
            </a:xfrm>
            <a:custGeom>
              <a:avLst/>
              <a:gdLst/>
              <a:ahLst/>
              <a:cxnLst/>
              <a:rect r="r" b="b" t="t" l="l"/>
              <a:pathLst>
                <a:path h="267519" w="977039">
                  <a:moveTo>
                    <a:pt x="0" y="0"/>
                  </a:moveTo>
                  <a:lnTo>
                    <a:pt x="977039" y="0"/>
                  </a:lnTo>
                  <a:lnTo>
                    <a:pt x="977039" y="267519"/>
                  </a:lnTo>
                  <a:lnTo>
                    <a:pt x="0" y="267519"/>
                  </a:lnTo>
                  <a:close/>
                </a:path>
              </a:pathLst>
            </a:custGeom>
            <a:solidFill>
              <a:srgbClr val="9F9F9F"/>
            </a:solidFill>
          </p:spPr>
        </p:sp>
        <p:sp>
          <p:nvSpPr>
            <p:cNvPr name="TextBox 9" id="9"/>
            <p:cNvSpPr txBox="true"/>
            <p:nvPr/>
          </p:nvSpPr>
          <p:spPr>
            <a:xfrm>
              <a:off x="0" y="-38100"/>
              <a:ext cx="977039" cy="305619"/>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988599" y="7022439"/>
            <a:ext cx="738450" cy="1015735"/>
            <a:chOff x="0" y="0"/>
            <a:chExt cx="194489" cy="267519"/>
          </a:xfrm>
        </p:grpSpPr>
        <p:sp>
          <p:nvSpPr>
            <p:cNvPr name="Freeform 11" id="11"/>
            <p:cNvSpPr/>
            <p:nvPr/>
          </p:nvSpPr>
          <p:spPr>
            <a:xfrm flipH="false" flipV="false" rot="0">
              <a:off x="0" y="0"/>
              <a:ext cx="194489" cy="267519"/>
            </a:xfrm>
            <a:custGeom>
              <a:avLst/>
              <a:gdLst/>
              <a:ahLst/>
              <a:cxnLst/>
              <a:rect r="r" b="b" t="t" l="l"/>
              <a:pathLst>
                <a:path h="267519" w="194489">
                  <a:moveTo>
                    <a:pt x="0" y="0"/>
                  </a:moveTo>
                  <a:lnTo>
                    <a:pt x="194489" y="0"/>
                  </a:lnTo>
                  <a:lnTo>
                    <a:pt x="194489" y="267519"/>
                  </a:lnTo>
                  <a:lnTo>
                    <a:pt x="0" y="267519"/>
                  </a:lnTo>
                  <a:close/>
                </a:path>
              </a:pathLst>
            </a:custGeom>
            <a:solidFill>
              <a:srgbClr val="9F9F9F"/>
            </a:solidFill>
          </p:spPr>
        </p:sp>
        <p:sp>
          <p:nvSpPr>
            <p:cNvPr name="TextBox 12" id="12"/>
            <p:cNvSpPr txBox="true"/>
            <p:nvPr/>
          </p:nvSpPr>
          <p:spPr>
            <a:xfrm>
              <a:off x="0" y="-38100"/>
              <a:ext cx="194489" cy="305619"/>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28700" y="3246761"/>
            <a:ext cx="16230600" cy="1701533"/>
          </a:xfrm>
          <a:prstGeom prst="rect">
            <a:avLst/>
          </a:prstGeom>
        </p:spPr>
        <p:txBody>
          <a:bodyPr anchor="t" rtlCol="false" tIns="0" lIns="0" bIns="0" rIns="0">
            <a:spAutoFit/>
          </a:bodyPr>
          <a:lstStyle/>
          <a:p>
            <a:pPr algn="ctr">
              <a:lnSpc>
                <a:spcPts val="13839"/>
              </a:lnSpc>
            </a:pPr>
            <a:r>
              <a:rPr lang="en-US" sz="9885">
                <a:solidFill>
                  <a:srgbClr val="000000"/>
                </a:solidFill>
                <a:latin typeface="Tomorrow"/>
              </a:rPr>
              <a:t>CryptoGraphy</a:t>
            </a:r>
          </a:p>
        </p:txBody>
      </p:sp>
      <p:sp>
        <p:nvSpPr>
          <p:cNvPr name="TextBox 14" id="14"/>
          <p:cNvSpPr txBox="true"/>
          <p:nvPr/>
        </p:nvSpPr>
        <p:spPr>
          <a:xfrm rot="0">
            <a:off x="12065492" y="962025"/>
            <a:ext cx="5193808" cy="580390"/>
          </a:xfrm>
          <a:prstGeom prst="rect">
            <a:avLst/>
          </a:prstGeom>
        </p:spPr>
        <p:txBody>
          <a:bodyPr anchor="t" rtlCol="false" tIns="0" lIns="0" bIns="0" rIns="0">
            <a:spAutoFit/>
          </a:bodyPr>
          <a:lstStyle/>
          <a:p>
            <a:pPr algn="r">
              <a:lnSpc>
                <a:spcPts val="4759"/>
              </a:lnSpc>
            </a:pPr>
            <a:r>
              <a:rPr lang="en-US" sz="3399">
                <a:solidFill>
                  <a:srgbClr val="000000"/>
                </a:solidFill>
                <a:latin typeface="Garet Light"/>
              </a:rPr>
              <a:t> 18th March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2761177" y="6336597"/>
            <a:ext cx="6015894" cy="5319938"/>
          </a:xfrm>
          <a:custGeom>
            <a:avLst/>
            <a:gdLst/>
            <a:ahLst/>
            <a:cxnLst/>
            <a:rect r="r" b="b" t="t" l="l"/>
            <a:pathLst>
              <a:path h="5319938" w="6015894">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51365"/>
            <a:ext cx="5961141" cy="2113495"/>
          </a:xfrm>
          <a:custGeom>
            <a:avLst/>
            <a:gdLst/>
            <a:ahLst/>
            <a:cxnLst/>
            <a:rect r="r" b="b" t="t" l="l"/>
            <a:pathLst>
              <a:path h="2113495" w="5961141">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61981" y="-769745"/>
            <a:ext cx="5420032" cy="5114540"/>
          </a:xfrm>
          <a:custGeom>
            <a:avLst/>
            <a:gdLst/>
            <a:ahLst/>
            <a:cxnLst/>
            <a:rect r="r" b="b" t="t" l="l"/>
            <a:pathLst>
              <a:path h="5114540" w="5420032">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8953920" y="8996566"/>
            <a:ext cx="1896900" cy="619874"/>
            <a:chOff x="0" y="0"/>
            <a:chExt cx="499595" cy="163259"/>
          </a:xfrm>
        </p:grpSpPr>
        <p:sp>
          <p:nvSpPr>
            <p:cNvPr name="Freeform 6" id="6"/>
            <p:cNvSpPr/>
            <p:nvPr/>
          </p:nvSpPr>
          <p:spPr>
            <a:xfrm flipH="false" flipV="false" rot="0">
              <a:off x="0" y="0"/>
              <a:ext cx="499595" cy="163259"/>
            </a:xfrm>
            <a:custGeom>
              <a:avLst/>
              <a:gdLst/>
              <a:ahLst/>
              <a:cxnLst/>
              <a:rect r="r" b="b" t="t" l="l"/>
              <a:pathLst>
                <a:path h="163259" w="499595">
                  <a:moveTo>
                    <a:pt x="0" y="0"/>
                  </a:moveTo>
                  <a:lnTo>
                    <a:pt x="499595" y="0"/>
                  </a:lnTo>
                  <a:lnTo>
                    <a:pt x="499595" y="163259"/>
                  </a:lnTo>
                  <a:lnTo>
                    <a:pt x="0" y="163259"/>
                  </a:lnTo>
                  <a:close/>
                </a:path>
              </a:pathLst>
            </a:custGeom>
            <a:solidFill>
              <a:srgbClr val="9F9F9F"/>
            </a:solidFill>
          </p:spPr>
        </p:sp>
        <p:sp>
          <p:nvSpPr>
            <p:cNvPr name="TextBox 7" id="7"/>
            <p:cNvSpPr txBox="true"/>
            <p:nvPr/>
          </p:nvSpPr>
          <p:spPr>
            <a:xfrm>
              <a:off x="0" y="-38100"/>
              <a:ext cx="499595" cy="201359"/>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188662" y="3724920"/>
            <a:ext cx="1896900" cy="2554923"/>
            <a:chOff x="0" y="0"/>
            <a:chExt cx="499595" cy="672901"/>
          </a:xfrm>
        </p:grpSpPr>
        <p:sp>
          <p:nvSpPr>
            <p:cNvPr name="Freeform 9" id="9"/>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10" id="10"/>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0980410" y="-1685680"/>
            <a:ext cx="1896900" cy="2554923"/>
            <a:chOff x="0" y="0"/>
            <a:chExt cx="499595" cy="672901"/>
          </a:xfrm>
        </p:grpSpPr>
        <p:sp>
          <p:nvSpPr>
            <p:cNvPr name="Freeform 12" id="12"/>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13" id="13"/>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sp>
        <p:nvSpPr>
          <p:cNvPr name="TextBox 14" id="14"/>
          <p:cNvSpPr txBox="true"/>
          <p:nvPr/>
        </p:nvSpPr>
        <p:spPr>
          <a:xfrm rot="0">
            <a:off x="2968440" y="544513"/>
            <a:ext cx="11728875" cy="863600"/>
          </a:xfrm>
          <a:prstGeom prst="rect">
            <a:avLst/>
          </a:prstGeom>
        </p:spPr>
        <p:txBody>
          <a:bodyPr anchor="t" rtlCol="false" tIns="0" lIns="0" bIns="0" rIns="0">
            <a:spAutoFit/>
          </a:bodyPr>
          <a:lstStyle/>
          <a:p>
            <a:pPr algn="ctr">
              <a:lnSpc>
                <a:spcPts val="7000"/>
              </a:lnSpc>
            </a:pPr>
            <a:r>
              <a:rPr lang="en-US" sz="5000">
                <a:solidFill>
                  <a:srgbClr val="000000"/>
                </a:solidFill>
                <a:latin typeface="Garet Light"/>
              </a:rPr>
              <a:t>Secure Communication Protocols</a:t>
            </a:r>
          </a:p>
        </p:txBody>
      </p:sp>
      <p:sp>
        <p:nvSpPr>
          <p:cNvPr name="TextBox 15" id="15"/>
          <p:cNvSpPr txBox="true"/>
          <p:nvPr/>
        </p:nvSpPr>
        <p:spPr>
          <a:xfrm rot="0">
            <a:off x="1241046" y="3489767"/>
            <a:ext cx="7379485" cy="931544"/>
          </a:xfrm>
          <a:prstGeom prst="rect">
            <a:avLst/>
          </a:prstGeom>
        </p:spPr>
        <p:txBody>
          <a:bodyPr anchor="t" rtlCol="false" tIns="0" lIns="0" bIns="0" rIns="0">
            <a:spAutoFit/>
          </a:bodyPr>
          <a:lstStyle/>
          <a:p>
            <a:pPr algn="ctr">
              <a:lnSpc>
                <a:spcPts val="3780"/>
              </a:lnSpc>
            </a:pPr>
            <a:r>
              <a:rPr lang="en-US" sz="2700">
                <a:solidFill>
                  <a:srgbClr val="000000"/>
                </a:solidFill>
                <a:latin typeface="Garet Light"/>
              </a:rPr>
              <a:t>SSL/TLS (Secure Sockets Layer/Transport Layer Security)</a:t>
            </a:r>
          </a:p>
        </p:txBody>
      </p:sp>
      <p:sp>
        <p:nvSpPr>
          <p:cNvPr name="TextBox 16" id="16"/>
          <p:cNvSpPr txBox="true"/>
          <p:nvPr/>
        </p:nvSpPr>
        <p:spPr>
          <a:xfrm rot="0">
            <a:off x="9599644" y="3470717"/>
            <a:ext cx="7379485" cy="563880"/>
          </a:xfrm>
          <a:prstGeom prst="rect">
            <a:avLst/>
          </a:prstGeom>
        </p:spPr>
        <p:txBody>
          <a:bodyPr anchor="t" rtlCol="false" tIns="0" lIns="0" bIns="0" rIns="0">
            <a:spAutoFit/>
          </a:bodyPr>
          <a:lstStyle/>
          <a:p>
            <a:pPr algn="ctr">
              <a:lnSpc>
                <a:spcPts val="4620"/>
              </a:lnSpc>
            </a:pPr>
            <a:r>
              <a:rPr lang="en-US" sz="3300">
                <a:solidFill>
                  <a:srgbClr val="000000"/>
                </a:solidFill>
                <a:latin typeface="Garet Light"/>
              </a:rPr>
              <a:t>IPsec (Internet Protocol Security)</a:t>
            </a:r>
          </a:p>
        </p:txBody>
      </p:sp>
      <p:sp>
        <p:nvSpPr>
          <p:cNvPr name="TextBox 17" id="17"/>
          <p:cNvSpPr txBox="true"/>
          <p:nvPr/>
        </p:nvSpPr>
        <p:spPr>
          <a:xfrm rot="0">
            <a:off x="1028700" y="6779916"/>
            <a:ext cx="7804178"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SSH (Secure Shell)</a:t>
            </a:r>
          </a:p>
        </p:txBody>
      </p:sp>
      <p:sp>
        <p:nvSpPr>
          <p:cNvPr name="TextBox 18" id="18"/>
          <p:cNvSpPr txBox="true"/>
          <p:nvPr/>
        </p:nvSpPr>
        <p:spPr>
          <a:xfrm rot="0">
            <a:off x="1419948" y="4772592"/>
            <a:ext cx="7033212" cy="1564005"/>
          </a:xfrm>
          <a:prstGeom prst="rect">
            <a:avLst/>
          </a:prstGeom>
        </p:spPr>
        <p:txBody>
          <a:bodyPr anchor="t" rtlCol="false" tIns="0" lIns="0" bIns="0" rIns="0">
            <a:spAutoFit/>
          </a:bodyPr>
          <a:lstStyle/>
          <a:p>
            <a:pPr>
              <a:lnSpc>
                <a:spcPts val="2520"/>
              </a:lnSpc>
            </a:pPr>
            <a:r>
              <a:rPr lang="en-US" sz="1800">
                <a:solidFill>
                  <a:srgbClr val="000000"/>
                </a:solidFill>
                <a:latin typeface="Garet Light"/>
              </a:rPr>
              <a:t> </a:t>
            </a:r>
            <a:r>
              <a:rPr lang="en-US" sz="1800">
                <a:solidFill>
                  <a:srgbClr val="000000"/>
                </a:solidFill>
                <a:latin typeface="Garet Bold"/>
              </a:rPr>
              <a:t>   - Provides secure communication over the internet.</a:t>
            </a:r>
          </a:p>
          <a:p>
            <a:pPr>
              <a:lnSpc>
                <a:spcPts val="2520"/>
              </a:lnSpc>
            </a:pPr>
            <a:r>
              <a:rPr lang="en-US" sz="1800">
                <a:solidFill>
                  <a:srgbClr val="000000"/>
                </a:solidFill>
                <a:latin typeface="Garet Bold"/>
              </a:rPr>
              <a:t>    - Establishes encrypted connections between clients and servers.</a:t>
            </a:r>
          </a:p>
          <a:p>
            <a:pPr>
              <a:lnSpc>
                <a:spcPts val="2520"/>
              </a:lnSpc>
            </a:pPr>
            <a:r>
              <a:rPr lang="en-US" sz="1800">
                <a:solidFill>
                  <a:srgbClr val="000000"/>
                </a:solidFill>
                <a:latin typeface="Garet Bold"/>
              </a:rPr>
              <a:t>    - Verifies server authenticity with digital certificates to prevent man-in-the-middle attacks.</a:t>
            </a:r>
          </a:p>
        </p:txBody>
      </p:sp>
      <p:sp>
        <p:nvSpPr>
          <p:cNvPr name="TextBox 19" id="19"/>
          <p:cNvSpPr txBox="true"/>
          <p:nvPr/>
        </p:nvSpPr>
        <p:spPr>
          <a:xfrm rot="0">
            <a:off x="9772781" y="4529262"/>
            <a:ext cx="7033212" cy="1564005"/>
          </a:xfrm>
          <a:prstGeom prst="rect">
            <a:avLst/>
          </a:prstGeom>
        </p:spPr>
        <p:txBody>
          <a:bodyPr anchor="t" rtlCol="false" tIns="0" lIns="0" bIns="0" rIns="0">
            <a:spAutoFit/>
          </a:bodyPr>
          <a:lstStyle/>
          <a:p>
            <a:pPr algn="just">
              <a:lnSpc>
                <a:spcPts val="2520"/>
              </a:lnSpc>
            </a:pPr>
            <a:r>
              <a:rPr lang="en-US" sz="1800">
                <a:solidFill>
                  <a:srgbClr val="000000"/>
                </a:solidFill>
                <a:latin typeface="Garet Bold"/>
              </a:rPr>
              <a:t>- Secures IP communications at the network layer.</a:t>
            </a:r>
          </a:p>
          <a:p>
            <a:pPr algn="just">
              <a:lnSpc>
                <a:spcPts val="2520"/>
              </a:lnSpc>
            </a:pPr>
            <a:r>
              <a:rPr lang="en-US" sz="1800">
                <a:solidFill>
                  <a:srgbClr val="000000"/>
                </a:solidFill>
                <a:latin typeface="Garet Bold"/>
              </a:rPr>
              <a:t>- Provides confidentiality, integrity, and authenticity for IP packets.</a:t>
            </a:r>
          </a:p>
          <a:p>
            <a:pPr algn="just">
              <a:lnSpc>
                <a:spcPts val="2520"/>
              </a:lnSpc>
            </a:pPr>
            <a:r>
              <a:rPr lang="en-US" sz="1800">
                <a:solidFill>
                  <a:srgbClr val="000000"/>
                </a:solidFill>
                <a:latin typeface="Garet Bold"/>
              </a:rPr>
              <a:t>- Enables creation of Virtual Private Networks (VPNs) for secure remote access.</a:t>
            </a:r>
          </a:p>
        </p:txBody>
      </p:sp>
      <p:sp>
        <p:nvSpPr>
          <p:cNvPr name="TextBox 20" id="20"/>
          <p:cNvSpPr txBox="true"/>
          <p:nvPr/>
        </p:nvSpPr>
        <p:spPr>
          <a:xfrm rot="0">
            <a:off x="1419948" y="7667636"/>
            <a:ext cx="7021681" cy="1249680"/>
          </a:xfrm>
          <a:prstGeom prst="rect">
            <a:avLst/>
          </a:prstGeom>
        </p:spPr>
        <p:txBody>
          <a:bodyPr anchor="t" rtlCol="false" tIns="0" lIns="0" bIns="0" rIns="0">
            <a:spAutoFit/>
          </a:bodyPr>
          <a:lstStyle/>
          <a:p>
            <a:pPr algn="just">
              <a:lnSpc>
                <a:spcPts val="2520"/>
              </a:lnSpc>
            </a:pPr>
            <a:r>
              <a:rPr lang="en-US" sz="1800">
                <a:solidFill>
                  <a:srgbClr val="000000"/>
                </a:solidFill>
                <a:latin typeface="Garet Bold"/>
              </a:rPr>
              <a:t>- Used for secure remote access and file transfer.</a:t>
            </a:r>
          </a:p>
          <a:p>
            <a:pPr algn="just">
              <a:lnSpc>
                <a:spcPts val="2520"/>
              </a:lnSpc>
            </a:pPr>
            <a:r>
              <a:rPr lang="en-US" sz="1800">
                <a:solidFill>
                  <a:srgbClr val="000000"/>
                </a:solidFill>
                <a:latin typeface="Garet Bold"/>
              </a:rPr>
              <a:t>    - Encrypts data exchange between clients and servers.</a:t>
            </a:r>
          </a:p>
          <a:p>
            <a:pPr algn="just">
              <a:lnSpc>
                <a:spcPts val="2520"/>
              </a:lnSpc>
            </a:pPr>
            <a:r>
              <a:rPr lang="en-US" sz="1800">
                <a:solidFill>
                  <a:srgbClr val="000000"/>
                </a:solidFill>
                <a:latin typeface="Garet Bold"/>
              </a:rPr>
              <a:t>    - Utilizes public key cryptography for authentication, ensuring identity validation.</a:t>
            </a:r>
          </a:p>
        </p:txBody>
      </p:sp>
      <p:sp>
        <p:nvSpPr>
          <p:cNvPr name="TextBox 21" id="21"/>
          <p:cNvSpPr txBox="true"/>
          <p:nvPr/>
        </p:nvSpPr>
        <p:spPr>
          <a:xfrm rot="0">
            <a:off x="1028700" y="2038140"/>
            <a:ext cx="16230600" cy="81534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Garet Light"/>
              </a:rPr>
              <a:t>Secure communication protocols are vital for safeguarding data during transmission over networks, ensuring confidentiality, integrity, and authenticity of data exchanged between parties.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7374388" y="3253616"/>
            <a:ext cx="3134903" cy="9269874"/>
          </a:xfrm>
          <a:custGeom>
            <a:avLst/>
            <a:gdLst/>
            <a:ahLst/>
            <a:cxnLst/>
            <a:rect r="r" b="b" t="t" l="l"/>
            <a:pathLst>
              <a:path h="9269874" w="3134903">
                <a:moveTo>
                  <a:pt x="0" y="0"/>
                </a:moveTo>
                <a:lnTo>
                  <a:pt x="3134903" y="0"/>
                </a:lnTo>
                <a:lnTo>
                  <a:pt x="3134903"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08258" y="2485329"/>
            <a:ext cx="9909892" cy="6772971"/>
            <a:chOff x="0" y="0"/>
            <a:chExt cx="9291021" cy="6350000"/>
          </a:xfrm>
        </p:grpSpPr>
        <p:sp>
          <p:nvSpPr>
            <p:cNvPr name="Freeform 4" id="4"/>
            <p:cNvSpPr/>
            <p:nvPr/>
          </p:nvSpPr>
          <p:spPr>
            <a:xfrm flipH="false" flipV="false" rot="0">
              <a:off x="0" y="0"/>
              <a:ext cx="9291021" cy="6350000"/>
            </a:xfrm>
            <a:custGeom>
              <a:avLst/>
              <a:gdLst/>
              <a:ahLst/>
              <a:cxnLst/>
              <a:rect r="r" b="b" t="t" l="l"/>
              <a:pathLst>
                <a:path h="6350000" w="9291021">
                  <a:moveTo>
                    <a:pt x="0" y="0"/>
                  </a:moveTo>
                  <a:lnTo>
                    <a:pt x="9291021" y="0"/>
                  </a:lnTo>
                  <a:lnTo>
                    <a:pt x="9291021" y="6350000"/>
                  </a:lnTo>
                  <a:lnTo>
                    <a:pt x="0" y="6350000"/>
                  </a:lnTo>
                  <a:close/>
                </a:path>
              </a:pathLst>
            </a:custGeom>
            <a:blipFill>
              <a:blip r:embed="rId4"/>
              <a:stretch>
                <a:fillRect l="-4518" t="0" r="-4518" b="0"/>
              </a:stretch>
            </a:blipFill>
          </p:spPr>
        </p:sp>
      </p:grpSp>
      <p:sp>
        <p:nvSpPr>
          <p:cNvPr name="Freeform 5" id="5"/>
          <p:cNvSpPr/>
          <p:nvPr/>
        </p:nvSpPr>
        <p:spPr>
          <a:xfrm flipH="false" flipV="false" rot="0">
            <a:off x="-768644" y="1558925"/>
            <a:ext cx="3594688" cy="3248291"/>
          </a:xfrm>
          <a:custGeom>
            <a:avLst/>
            <a:gdLst/>
            <a:ahLst/>
            <a:cxnLst/>
            <a:rect r="r" b="b" t="t" l="l"/>
            <a:pathLst>
              <a:path h="3248291" w="3594688">
                <a:moveTo>
                  <a:pt x="0" y="0"/>
                </a:moveTo>
                <a:lnTo>
                  <a:pt x="3594688" y="0"/>
                </a:lnTo>
                <a:lnTo>
                  <a:pt x="3594688" y="3248291"/>
                </a:lnTo>
                <a:lnTo>
                  <a:pt x="0" y="3248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698521" y="-260905"/>
            <a:ext cx="2187390" cy="1012825"/>
            <a:chOff x="0" y="0"/>
            <a:chExt cx="576103" cy="266752"/>
          </a:xfrm>
        </p:grpSpPr>
        <p:sp>
          <p:nvSpPr>
            <p:cNvPr name="Freeform 7" id="7"/>
            <p:cNvSpPr/>
            <p:nvPr/>
          </p:nvSpPr>
          <p:spPr>
            <a:xfrm flipH="false" flipV="false" rot="0">
              <a:off x="0" y="0"/>
              <a:ext cx="576103" cy="266752"/>
            </a:xfrm>
            <a:custGeom>
              <a:avLst/>
              <a:gdLst/>
              <a:ahLst/>
              <a:cxnLst/>
              <a:rect r="r" b="b" t="t" l="l"/>
              <a:pathLst>
                <a:path h="266752" w="576103">
                  <a:moveTo>
                    <a:pt x="0" y="0"/>
                  </a:moveTo>
                  <a:lnTo>
                    <a:pt x="576103" y="0"/>
                  </a:lnTo>
                  <a:lnTo>
                    <a:pt x="576103" y="266752"/>
                  </a:lnTo>
                  <a:lnTo>
                    <a:pt x="0" y="266752"/>
                  </a:lnTo>
                  <a:close/>
                </a:path>
              </a:pathLst>
            </a:custGeom>
            <a:solidFill>
              <a:srgbClr val="9F9F9F"/>
            </a:solidFill>
          </p:spPr>
        </p:sp>
        <p:sp>
          <p:nvSpPr>
            <p:cNvPr name="TextBox 8" id="8"/>
            <p:cNvSpPr txBox="true"/>
            <p:nvPr/>
          </p:nvSpPr>
          <p:spPr>
            <a:xfrm>
              <a:off x="0" y="-38100"/>
              <a:ext cx="576103" cy="304852"/>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341713" y="7240129"/>
            <a:ext cx="866837" cy="1856512"/>
            <a:chOff x="0" y="0"/>
            <a:chExt cx="228303" cy="488958"/>
          </a:xfrm>
        </p:grpSpPr>
        <p:sp>
          <p:nvSpPr>
            <p:cNvPr name="Freeform 10" id="10"/>
            <p:cNvSpPr/>
            <p:nvPr/>
          </p:nvSpPr>
          <p:spPr>
            <a:xfrm flipH="false" flipV="false" rot="0">
              <a:off x="0" y="0"/>
              <a:ext cx="228303" cy="488958"/>
            </a:xfrm>
            <a:custGeom>
              <a:avLst/>
              <a:gdLst/>
              <a:ahLst/>
              <a:cxnLst/>
              <a:rect r="r" b="b" t="t" l="l"/>
              <a:pathLst>
                <a:path h="488958" w="228303">
                  <a:moveTo>
                    <a:pt x="0" y="0"/>
                  </a:moveTo>
                  <a:lnTo>
                    <a:pt x="228303" y="0"/>
                  </a:lnTo>
                  <a:lnTo>
                    <a:pt x="228303" y="488958"/>
                  </a:lnTo>
                  <a:lnTo>
                    <a:pt x="0" y="488958"/>
                  </a:lnTo>
                  <a:close/>
                </a:path>
              </a:pathLst>
            </a:custGeom>
            <a:solidFill>
              <a:srgbClr val="9F9F9F"/>
            </a:solidFill>
          </p:spPr>
        </p:sp>
        <p:sp>
          <p:nvSpPr>
            <p:cNvPr name="TextBox 11" id="11"/>
            <p:cNvSpPr txBox="true"/>
            <p:nvPr/>
          </p:nvSpPr>
          <p:spPr>
            <a:xfrm>
              <a:off x="0" y="-38100"/>
              <a:ext cx="228303" cy="527058"/>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3399854" y="9780588"/>
            <a:ext cx="4608404" cy="1012825"/>
            <a:chOff x="0" y="0"/>
            <a:chExt cx="1213736" cy="266752"/>
          </a:xfrm>
        </p:grpSpPr>
        <p:sp>
          <p:nvSpPr>
            <p:cNvPr name="Freeform 13" id="13"/>
            <p:cNvSpPr/>
            <p:nvPr/>
          </p:nvSpPr>
          <p:spPr>
            <a:xfrm flipH="false" flipV="false" rot="0">
              <a:off x="0" y="0"/>
              <a:ext cx="1213736" cy="266752"/>
            </a:xfrm>
            <a:custGeom>
              <a:avLst/>
              <a:gdLst/>
              <a:ahLst/>
              <a:cxnLst/>
              <a:rect r="r" b="b" t="t" l="l"/>
              <a:pathLst>
                <a:path h="266752" w="1213736">
                  <a:moveTo>
                    <a:pt x="0" y="0"/>
                  </a:moveTo>
                  <a:lnTo>
                    <a:pt x="1213736" y="0"/>
                  </a:lnTo>
                  <a:lnTo>
                    <a:pt x="1213736" y="266752"/>
                  </a:lnTo>
                  <a:lnTo>
                    <a:pt x="0" y="266752"/>
                  </a:lnTo>
                  <a:close/>
                </a:path>
              </a:pathLst>
            </a:custGeom>
            <a:solidFill>
              <a:srgbClr val="9F9F9F"/>
            </a:solidFill>
          </p:spPr>
        </p:sp>
        <p:sp>
          <p:nvSpPr>
            <p:cNvPr name="TextBox 14" id="14"/>
            <p:cNvSpPr txBox="true"/>
            <p:nvPr/>
          </p:nvSpPr>
          <p:spPr>
            <a:xfrm>
              <a:off x="0" y="-38100"/>
              <a:ext cx="1213736" cy="304852"/>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028700" y="365125"/>
            <a:ext cx="16230600" cy="1193800"/>
          </a:xfrm>
          <a:prstGeom prst="rect">
            <a:avLst/>
          </a:prstGeom>
        </p:spPr>
        <p:txBody>
          <a:bodyPr anchor="t" rtlCol="false" tIns="0" lIns="0" bIns="0" rIns="0">
            <a:spAutoFit/>
          </a:bodyPr>
          <a:lstStyle/>
          <a:p>
            <a:pPr algn="ctr">
              <a:lnSpc>
                <a:spcPts val="9799"/>
              </a:lnSpc>
            </a:pPr>
            <a:r>
              <a:rPr lang="en-US" sz="6999">
                <a:solidFill>
                  <a:srgbClr val="000000"/>
                </a:solidFill>
                <a:latin typeface="Garet Light"/>
              </a:rPr>
              <a:t>Public Key Infrastructure</a:t>
            </a:r>
          </a:p>
        </p:txBody>
      </p:sp>
      <p:sp>
        <p:nvSpPr>
          <p:cNvPr name="TextBox 16" id="16"/>
          <p:cNvSpPr txBox="true"/>
          <p:nvPr/>
        </p:nvSpPr>
        <p:spPr>
          <a:xfrm rot="0">
            <a:off x="525124" y="1534433"/>
            <a:ext cx="7206633" cy="7851229"/>
          </a:xfrm>
          <a:prstGeom prst="rect">
            <a:avLst/>
          </a:prstGeom>
        </p:spPr>
        <p:txBody>
          <a:bodyPr anchor="t" rtlCol="false" tIns="0" lIns="0" bIns="0" rIns="0">
            <a:spAutoFit/>
          </a:bodyPr>
          <a:lstStyle/>
          <a:p>
            <a:pPr>
              <a:lnSpc>
                <a:spcPts val="2480"/>
              </a:lnSpc>
            </a:pPr>
            <a:r>
              <a:rPr lang="en-US" sz="1771">
                <a:solidFill>
                  <a:srgbClr val="000000"/>
                </a:solidFill>
                <a:latin typeface="Garet Light"/>
              </a:rPr>
              <a:t>- PKI is Framework for managing creation, distribution, and revocation of digital certificates for authentication.</a:t>
            </a:r>
          </a:p>
          <a:p>
            <a:pPr algn="just">
              <a:lnSpc>
                <a:spcPts val="2480"/>
              </a:lnSpc>
            </a:pPr>
          </a:p>
          <a:p>
            <a:pPr algn="just">
              <a:lnSpc>
                <a:spcPts val="2480"/>
              </a:lnSpc>
            </a:pPr>
            <a:r>
              <a:rPr lang="en-US" sz="1771">
                <a:solidFill>
                  <a:srgbClr val="000000"/>
                </a:solidFill>
                <a:latin typeface="Garet Bold"/>
              </a:rPr>
              <a:t>Components of PKI</a:t>
            </a:r>
          </a:p>
          <a:p>
            <a:pPr algn="just">
              <a:lnSpc>
                <a:spcPts val="2480"/>
              </a:lnSpc>
            </a:pPr>
            <a:r>
              <a:rPr lang="en-US" sz="1771">
                <a:solidFill>
                  <a:srgbClr val="000000"/>
                </a:solidFill>
                <a:latin typeface="Garet Light"/>
              </a:rPr>
              <a:t>1. Certificate Authorities (CAs)</a:t>
            </a:r>
          </a:p>
          <a:p>
            <a:pPr algn="just">
              <a:lnSpc>
                <a:spcPts val="2480"/>
              </a:lnSpc>
            </a:pPr>
            <a:r>
              <a:rPr lang="en-US" sz="1771">
                <a:solidFill>
                  <a:srgbClr val="000000"/>
                </a:solidFill>
                <a:latin typeface="Garet Light"/>
              </a:rPr>
              <a:t>    - Trusted entities issuing digital certificates.</a:t>
            </a:r>
          </a:p>
          <a:p>
            <a:pPr algn="just">
              <a:lnSpc>
                <a:spcPts val="2480"/>
              </a:lnSpc>
            </a:pPr>
            <a:r>
              <a:rPr lang="en-US" sz="1771">
                <a:solidFill>
                  <a:srgbClr val="000000"/>
                </a:solidFill>
                <a:latin typeface="Garet Light"/>
              </a:rPr>
              <a:t>    - Verify identity of certificate applicants.</a:t>
            </a:r>
          </a:p>
          <a:p>
            <a:pPr algn="just">
              <a:lnSpc>
                <a:spcPts val="2480"/>
              </a:lnSpc>
            </a:pPr>
            <a:r>
              <a:rPr lang="en-US" sz="1771">
                <a:solidFill>
                  <a:srgbClr val="000000"/>
                </a:solidFill>
                <a:latin typeface="Garet Light"/>
              </a:rPr>
              <a:t>2. Digital Certificates</a:t>
            </a:r>
          </a:p>
          <a:p>
            <a:pPr algn="just">
              <a:lnSpc>
                <a:spcPts val="2480"/>
              </a:lnSpc>
            </a:pPr>
            <a:r>
              <a:rPr lang="en-US" sz="1771">
                <a:solidFill>
                  <a:srgbClr val="000000"/>
                </a:solidFill>
                <a:latin typeface="Garet Light"/>
              </a:rPr>
              <a:t>    - Bind public keys to certificate holder's identity.</a:t>
            </a:r>
          </a:p>
          <a:p>
            <a:pPr algn="just">
              <a:lnSpc>
                <a:spcPts val="2480"/>
              </a:lnSpc>
            </a:pPr>
            <a:r>
              <a:rPr lang="en-US" sz="1771">
                <a:solidFill>
                  <a:srgbClr val="000000"/>
                </a:solidFill>
                <a:latin typeface="Garet Light"/>
              </a:rPr>
              <a:t>    - Include holder's name, public key, and expiration date.</a:t>
            </a:r>
          </a:p>
          <a:p>
            <a:pPr algn="just">
              <a:lnSpc>
                <a:spcPts val="2480"/>
              </a:lnSpc>
            </a:pPr>
          </a:p>
          <a:p>
            <a:pPr algn="just">
              <a:lnSpc>
                <a:spcPts val="2480"/>
              </a:lnSpc>
            </a:pPr>
            <a:r>
              <a:rPr lang="en-US" sz="1771">
                <a:solidFill>
                  <a:srgbClr val="000000"/>
                </a:solidFill>
                <a:latin typeface="Garet Bold"/>
              </a:rPr>
              <a:t>Importance of PKI</a:t>
            </a:r>
          </a:p>
          <a:p>
            <a:pPr algn="just">
              <a:lnSpc>
                <a:spcPts val="2480"/>
              </a:lnSpc>
            </a:pPr>
            <a:r>
              <a:rPr lang="en-US" sz="1771">
                <a:solidFill>
                  <a:srgbClr val="000000"/>
                </a:solidFill>
                <a:latin typeface="Garet Light"/>
              </a:rPr>
              <a:t>- Enables secure communication, authentication, and digital signatures by managing cryptographic keys and certificates.</a:t>
            </a:r>
          </a:p>
          <a:p>
            <a:pPr algn="just">
              <a:lnSpc>
                <a:spcPts val="2480"/>
              </a:lnSpc>
            </a:pPr>
            <a:r>
              <a:rPr lang="en-US" sz="1771">
                <a:solidFill>
                  <a:srgbClr val="000000"/>
                </a:solidFill>
                <a:latin typeface="Garet Light"/>
              </a:rPr>
              <a:t>- Ensures users can securely communicate and verify identities in open network environments.</a:t>
            </a:r>
          </a:p>
          <a:p>
            <a:pPr algn="just">
              <a:lnSpc>
                <a:spcPts val="2480"/>
              </a:lnSpc>
            </a:pPr>
          </a:p>
          <a:p>
            <a:pPr algn="just">
              <a:lnSpc>
                <a:spcPts val="2480"/>
              </a:lnSpc>
            </a:pPr>
            <a:r>
              <a:rPr lang="en-US" sz="1771">
                <a:solidFill>
                  <a:srgbClr val="000000"/>
                </a:solidFill>
                <a:latin typeface="Garet Bold"/>
              </a:rPr>
              <a:t>Certificate Revocation and Management</a:t>
            </a:r>
          </a:p>
          <a:p>
            <a:pPr algn="just">
              <a:lnSpc>
                <a:spcPts val="2480"/>
              </a:lnSpc>
            </a:pPr>
            <a:r>
              <a:rPr lang="en-US" sz="1771">
                <a:solidFill>
                  <a:srgbClr val="000000"/>
                </a:solidFill>
                <a:latin typeface="Garet Light"/>
              </a:rPr>
              <a:t>- Invalidates digital certificates before expiration date in case of compromised private keys or changes in certificate holder's identity.</a:t>
            </a:r>
          </a:p>
          <a:p>
            <a:pPr algn="just">
              <a:lnSpc>
                <a:spcPts val="2480"/>
              </a:lnSpc>
            </a:pPr>
            <a:r>
              <a:rPr lang="en-US" sz="1771">
                <a:solidFill>
                  <a:srgbClr val="000000"/>
                </a:solidFill>
                <a:latin typeface="Garet Light"/>
              </a:rPr>
              <a:t>- Effective certificate revocation mechanisms are crucial for maintaining PKI security. Proper certificate management, including renewal and expiration tracking, is essential for maintaining PKI integrity and effectiveness.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7374388" y="3253616"/>
            <a:ext cx="3134903" cy="9269874"/>
          </a:xfrm>
          <a:custGeom>
            <a:avLst/>
            <a:gdLst/>
            <a:ahLst/>
            <a:cxnLst/>
            <a:rect r="r" b="b" t="t" l="l"/>
            <a:pathLst>
              <a:path h="9269874" w="3134903">
                <a:moveTo>
                  <a:pt x="0" y="0"/>
                </a:moveTo>
                <a:lnTo>
                  <a:pt x="3134903" y="0"/>
                </a:lnTo>
                <a:lnTo>
                  <a:pt x="3134903" y="9269874"/>
                </a:lnTo>
                <a:lnTo>
                  <a:pt x="0" y="92698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01618" y="2079004"/>
            <a:ext cx="10386382" cy="6772971"/>
            <a:chOff x="0" y="0"/>
            <a:chExt cx="9737754" cy="6350000"/>
          </a:xfrm>
        </p:grpSpPr>
        <p:sp>
          <p:nvSpPr>
            <p:cNvPr name="Freeform 4" id="4"/>
            <p:cNvSpPr/>
            <p:nvPr/>
          </p:nvSpPr>
          <p:spPr>
            <a:xfrm flipH="false" flipV="false" rot="0">
              <a:off x="0" y="0"/>
              <a:ext cx="9737754" cy="6350000"/>
            </a:xfrm>
            <a:custGeom>
              <a:avLst/>
              <a:gdLst/>
              <a:ahLst/>
              <a:cxnLst/>
              <a:rect r="r" b="b" t="t" l="l"/>
              <a:pathLst>
                <a:path h="6350000" w="9737754">
                  <a:moveTo>
                    <a:pt x="0" y="0"/>
                  </a:moveTo>
                  <a:lnTo>
                    <a:pt x="9737754" y="0"/>
                  </a:lnTo>
                  <a:lnTo>
                    <a:pt x="9737754" y="6350000"/>
                  </a:lnTo>
                  <a:lnTo>
                    <a:pt x="0" y="6350000"/>
                  </a:lnTo>
                  <a:close/>
                </a:path>
              </a:pathLst>
            </a:custGeom>
            <a:blipFill>
              <a:blip r:embed="rId4"/>
              <a:stretch>
                <a:fillRect l="-7969" t="0" r="-7969" b="0"/>
              </a:stretch>
            </a:blipFill>
          </p:spPr>
        </p:sp>
      </p:grpSp>
      <p:sp>
        <p:nvSpPr>
          <p:cNvPr name="Freeform 5" id="5"/>
          <p:cNvSpPr/>
          <p:nvPr/>
        </p:nvSpPr>
        <p:spPr>
          <a:xfrm flipH="false" flipV="false" rot="0">
            <a:off x="-768644" y="1558925"/>
            <a:ext cx="3594688" cy="3248291"/>
          </a:xfrm>
          <a:custGeom>
            <a:avLst/>
            <a:gdLst/>
            <a:ahLst/>
            <a:cxnLst/>
            <a:rect r="r" b="b" t="t" l="l"/>
            <a:pathLst>
              <a:path h="3248291" w="3594688">
                <a:moveTo>
                  <a:pt x="0" y="0"/>
                </a:moveTo>
                <a:lnTo>
                  <a:pt x="3594688" y="0"/>
                </a:lnTo>
                <a:lnTo>
                  <a:pt x="3594688" y="3248291"/>
                </a:lnTo>
                <a:lnTo>
                  <a:pt x="0" y="32482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698521" y="-260905"/>
            <a:ext cx="2187390" cy="1012825"/>
            <a:chOff x="0" y="0"/>
            <a:chExt cx="576103" cy="266752"/>
          </a:xfrm>
        </p:grpSpPr>
        <p:sp>
          <p:nvSpPr>
            <p:cNvPr name="Freeform 7" id="7"/>
            <p:cNvSpPr/>
            <p:nvPr/>
          </p:nvSpPr>
          <p:spPr>
            <a:xfrm flipH="false" flipV="false" rot="0">
              <a:off x="0" y="0"/>
              <a:ext cx="576103" cy="266752"/>
            </a:xfrm>
            <a:custGeom>
              <a:avLst/>
              <a:gdLst/>
              <a:ahLst/>
              <a:cxnLst/>
              <a:rect r="r" b="b" t="t" l="l"/>
              <a:pathLst>
                <a:path h="266752" w="576103">
                  <a:moveTo>
                    <a:pt x="0" y="0"/>
                  </a:moveTo>
                  <a:lnTo>
                    <a:pt x="576103" y="0"/>
                  </a:lnTo>
                  <a:lnTo>
                    <a:pt x="576103" y="266752"/>
                  </a:lnTo>
                  <a:lnTo>
                    <a:pt x="0" y="266752"/>
                  </a:lnTo>
                  <a:close/>
                </a:path>
              </a:pathLst>
            </a:custGeom>
            <a:solidFill>
              <a:srgbClr val="9F9F9F"/>
            </a:solidFill>
          </p:spPr>
        </p:sp>
        <p:sp>
          <p:nvSpPr>
            <p:cNvPr name="TextBox 8" id="8"/>
            <p:cNvSpPr txBox="true"/>
            <p:nvPr/>
          </p:nvSpPr>
          <p:spPr>
            <a:xfrm>
              <a:off x="0" y="-38100"/>
              <a:ext cx="576103" cy="304852"/>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341713" y="7240129"/>
            <a:ext cx="866837" cy="1856512"/>
            <a:chOff x="0" y="0"/>
            <a:chExt cx="228303" cy="488958"/>
          </a:xfrm>
        </p:grpSpPr>
        <p:sp>
          <p:nvSpPr>
            <p:cNvPr name="Freeform 10" id="10"/>
            <p:cNvSpPr/>
            <p:nvPr/>
          </p:nvSpPr>
          <p:spPr>
            <a:xfrm flipH="false" flipV="false" rot="0">
              <a:off x="0" y="0"/>
              <a:ext cx="228303" cy="488958"/>
            </a:xfrm>
            <a:custGeom>
              <a:avLst/>
              <a:gdLst/>
              <a:ahLst/>
              <a:cxnLst/>
              <a:rect r="r" b="b" t="t" l="l"/>
              <a:pathLst>
                <a:path h="488958" w="228303">
                  <a:moveTo>
                    <a:pt x="0" y="0"/>
                  </a:moveTo>
                  <a:lnTo>
                    <a:pt x="228303" y="0"/>
                  </a:lnTo>
                  <a:lnTo>
                    <a:pt x="228303" y="488958"/>
                  </a:lnTo>
                  <a:lnTo>
                    <a:pt x="0" y="488958"/>
                  </a:lnTo>
                  <a:close/>
                </a:path>
              </a:pathLst>
            </a:custGeom>
            <a:solidFill>
              <a:srgbClr val="9F9F9F"/>
            </a:solidFill>
          </p:spPr>
        </p:sp>
        <p:sp>
          <p:nvSpPr>
            <p:cNvPr name="TextBox 11" id="11"/>
            <p:cNvSpPr txBox="true"/>
            <p:nvPr/>
          </p:nvSpPr>
          <p:spPr>
            <a:xfrm>
              <a:off x="0" y="-38100"/>
              <a:ext cx="228303" cy="527058"/>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3399854" y="9780588"/>
            <a:ext cx="4608404" cy="1012825"/>
            <a:chOff x="0" y="0"/>
            <a:chExt cx="1213736" cy="266752"/>
          </a:xfrm>
        </p:grpSpPr>
        <p:sp>
          <p:nvSpPr>
            <p:cNvPr name="Freeform 13" id="13"/>
            <p:cNvSpPr/>
            <p:nvPr/>
          </p:nvSpPr>
          <p:spPr>
            <a:xfrm flipH="false" flipV="false" rot="0">
              <a:off x="0" y="0"/>
              <a:ext cx="1213736" cy="266752"/>
            </a:xfrm>
            <a:custGeom>
              <a:avLst/>
              <a:gdLst/>
              <a:ahLst/>
              <a:cxnLst/>
              <a:rect r="r" b="b" t="t" l="l"/>
              <a:pathLst>
                <a:path h="266752" w="1213736">
                  <a:moveTo>
                    <a:pt x="0" y="0"/>
                  </a:moveTo>
                  <a:lnTo>
                    <a:pt x="1213736" y="0"/>
                  </a:lnTo>
                  <a:lnTo>
                    <a:pt x="1213736" y="266752"/>
                  </a:lnTo>
                  <a:lnTo>
                    <a:pt x="0" y="266752"/>
                  </a:lnTo>
                  <a:close/>
                </a:path>
              </a:pathLst>
            </a:custGeom>
            <a:solidFill>
              <a:srgbClr val="9F9F9F"/>
            </a:solidFill>
          </p:spPr>
        </p:sp>
        <p:sp>
          <p:nvSpPr>
            <p:cNvPr name="TextBox 14" id="14"/>
            <p:cNvSpPr txBox="true"/>
            <p:nvPr/>
          </p:nvSpPr>
          <p:spPr>
            <a:xfrm>
              <a:off x="0" y="-38100"/>
              <a:ext cx="1213736" cy="304852"/>
            </a:xfrm>
            <a:prstGeom prst="rect">
              <a:avLst/>
            </a:prstGeom>
          </p:spPr>
          <p:txBody>
            <a:bodyPr anchor="ctr" rtlCol="false" tIns="50800" lIns="50800" bIns="50800" rIns="50800"/>
            <a:lstStyle/>
            <a:p>
              <a:pPr algn="ctr">
                <a:lnSpc>
                  <a:spcPts val="3359"/>
                </a:lnSpc>
              </a:pPr>
            </a:p>
          </p:txBody>
        </p:sp>
      </p:grpSp>
      <p:sp>
        <p:nvSpPr>
          <p:cNvPr name="TextBox 15" id="15"/>
          <p:cNvSpPr txBox="true"/>
          <p:nvPr/>
        </p:nvSpPr>
        <p:spPr>
          <a:xfrm rot="0">
            <a:off x="1028700" y="88345"/>
            <a:ext cx="16230600" cy="1193800"/>
          </a:xfrm>
          <a:prstGeom prst="rect">
            <a:avLst/>
          </a:prstGeom>
        </p:spPr>
        <p:txBody>
          <a:bodyPr anchor="t" rtlCol="false" tIns="0" lIns="0" bIns="0" rIns="0">
            <a:spAutoFit/>
          </a:bodyPr>
          <a:lstStyle/>
          <a:p>
            <a:pPr algn="ctr">
              <a:lnSpc>
                <a:spcPts val="9799"/>
              </a:lnSpc>
            </a:pPr>
            <a:r>
              <a:rPr lang="en-US" sz="6999">
                <a:solidFill>
                  <a:srgbClr val="000000"/>
                </a:solidFill>
                <a:latin typeface="Garet Light"/>
              </a:rPr>
              <a:t>Kerberos</a:t>
            </a:r>
          </a:p>
        </p:txBody>
      </p:sp>
      <p:sp>
        <p:nvSpPr>
          <p:cNvPr name="TextBox 16" id="16"/>
          <p:cNvSpPr txBox="true"/>
          <p:nvPr/>
        </p:nvSpPr>
        <p:spPr>
          <a:xfrm rot="0">
            <a:off x="325136" y="1520825"/>
            <a:ext cx="7459175" cy="8579458"/>
          </a:xfrm>
          <a:prstGeom prst="rect">
            <a:avLst/>
          </a:prstGeom>
        </p:spPr>
        <p:txBody>
          <a:bodyPr anchor="t" rtlCol="false" tIns="0" lIns="0" bIns="0" rIns="0">
            <a:spAutoFit/>
          </a:bodyPr>
          <a:lstStyle/>
          <a:p>
            <a:pPr marL="507596" indent="-253798" lvl="1">
              <a:lnSpc>
                <a:spcPts val="3291"/>
              </a:lnSpc>
              <a:buFont typeface="Arial"/>
              <a:buChar char="•"/>
            </a:pPr>
            <a:r>
              <a:rPr lang="en-US" sz="2351">
                <a:solidFill>
                  <a:srgbClr val="000000"/>
                </a:solidFill>
                <a:latin typeface="Garet"/>
              </a:rPr>
              <a:t>- Kerberos is a computer network authentication protocol that provides the identity of users on a non-secure network.</a:t>
            </a:r>
          </a:p>
          <a:p>
            <a:pPr marL="507596" indent="-253798" lvl="1">
              <a:lnSpc>
                <a:spcPts val="3291"/>
              </a:lnSpc>
              <a:buFont typeface="Arial"/>
              <a:buChar char="•"/>
            </a:pPr>
            <a:r>
              <a:rPr lang="en-US" sz="2351">
                <a:solidFill>
                  <a:srgbClr val="000000"/>
                </a:solidFill>
                <a:latin typeface="Garet"/>
              </a:rPr>
              <a:t>- It runs on port 88 by default and is based on the Symmetric Key Encryption method.</a:t>
            </a:r>
          </a:p>
          <a:p>
            <a:pPr marL="507596" indent="-253798" lvl="1">
              <a:lnSpc>
                <a:spcPts val="3291"/>
              </a:lnSpc>
              <a:buFont typeface="Arial"/>
              <a:buChar char="•"/>
            </a:pPr>
            <a:r>
              <a:rPr lang="en-US" sz="2351">
                <a:solidFill>
                  <a:srgbClr val="000000"/>
                </a:solidFill>
                <a:latin typeface="Garet"/>
              </a:rPr>
              <a:t>- It requires a trusted third party and operates based on a ticketing system.</a:t>
            </a:r>
          </a:p>
          <a:p>
            <a:pPr marL="507596" indent="-253798" lvl="1">
              <a:lnSpc>
                <a:spcPts val="3291"/>
              </a:lnSpc>
              <a:buFont typeface="Arial"/>
              <a:buChar char="•"/>
            </a:pPr>
            <a:r>
              <a:rPr lang="en-US" sz="2351">
                <a:solidFill>
                  <a:srgbClr val="000000"/>
                </a:solidFill>
                <a:latin typeface="Garet"/>
              </a:rPr>
              <a:t>- When a user logs into the network, a session key is generated based on the user’s password.</a:t>
            </a:r>
          </a:p>
          <a:p>
            <a:pPr marL="507596" indent="-253798" lvl="1">
              <a:lnSpc>
                <a:spcPts val="3291"/>
              </a:lnSpc>
              <a:buFont typeface="Arial"/>
              <a:buChar char="•"/>
            </a:pPr>
            <a:r>
              <a:rPr lang="en-US" sz="2351">
                <a:solidFill>
                  <a:srgbClr val="000000"/>
                </a:solidFill>
                <a:latin typeface="Garet"/>
              </a:rPr>
              <a:t>- This session key is then forwarded to the Ticket Granting Server (TGS).</a:t>
            </a:r>
          </a:p>
          <a:p>
            <a:pPr marL="507596" indent="-253798" lvl="1">
              <a:lnSpc>
                <a:spcPts val="3291"/>
              </a:lnSpc>
              <a:buFont typeface="Arial"/>
              <a:buChar char="•"/>
            </a:pPr>
            <a:r>
              <a:rPr lang="en-US" sz="2351">
                <a:solidFill>
                  <a:srgbClr val="000000"/>
                </a:solidFill>
                <a:latin typeface="Garet"/>
              </a:rPr>
              <a:t>- The TGS provides a ticket to the user, which is then forwarded to the desired server for authentication.</a:t>
            </a:r>
          </a:p>
          <a:p>
            <a:pPr marL="507596" indent="-253798" lvl="1">
              <a:lnSpc>
                <a:spcPts val="3291"/>
              </a:lnSpc>
              <a:buFont typeface="Arial"/>
              <a:buChar char="•"/>
            </a:pPr>
            <a:r>
              <a:rPr lang="en-US" sz="2351">
                <a:solidFill>
                  <a:srgbClr val="000000"/>
                </a:solidFill>
                <a:latin typeface="Garet"/>
              </a:rPr>
              <a:t>- The ticket has a timestamp given by the TGS, so it can be used to access various services within a given time.</a:t>
            </a:r>
          </a:p>
          <a:p>
            <a:pPr marL="507596" indent="-253798" lvl="1">
              <a:lnSpc>
                <a:spcPts val="3291"/>
              </a:lnSpc>
              <a:buFont typeface="Arial"/>
              <a:buChar char="•"/>
            </a:pPr>
            <a:r>
              <a:rPr lang="en-US" sz="2351">
                <a:solidFill>
                  <a:srgbClr val="000000"/>
                </a:solidFill>
                <a:latin typeface="Garet"/>
              </a:rPr>
              <a:t>- Timestamping is done to secure the ticket, preventing its use by an unauthorized user after the given time.</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5238080" y="-17145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Cryptanalysis</a:t>
            </a:r>
          </a:p>
        </p:txBody>
      </p:sp>
      <p:sp>
        <p:nvSpPr>
          <p:cNvPr name="TextBox 9" id="9"/>
          <p:cNvSpPr txBox="true"/>
          <p:nvPr/>
        </p:nvSpPr>
        <p:spPr>
          <a:xfrm rot="0">
            <a:off x="583671" y="1293821"/>
            <a:ext cx="17120658" cy="8309554"/>
          </a:xfrm>
          <a:prstGeom prst="rect">
            <a:avLst/>
          </a:prstGeom>
        </p:spPr>
        <p:txBody>
          <a:bodyPr anchor="t" rtlCol="false" tIns="0" lIns="0" bIns="0" rIns="0">
            <a:spAutoFit/>
          </a:bodyPr>
          <a:lstStyle/>
          <a:p>
            <a:pPr algn="just">
              <a:lnSpc>
                <a:spcPts val="3468"/>
              </a:lnSpc>
            </a:pPr>
            <a:r>
              <a:rPr lang="en-US" sz="2477">
                <a:solidFill>
                  <a:srgbClr val="000000"/>
                </a:solidFill>
                <a:latin typeface="Garet Light"/>
              </a:rPr>
              <a:t>Is the study and practice of analyzing cryptographic systems with the aim of breaking them or discovering weaknesses. It involves various methods and techniques to decipher encrypted messages without knowledge of the cryptographic key. Cryptanalysis focuses on attacking cryptographic systems, finding vulnerabilities, and exploiting them to reveal the underlying plaintext.</a:t>
            </a:r>
          </a:p>
          <a:p>
            <a:pPr algn="just">
              <a:lnSpc>
                <a:spcPts val="3468"/>
              </a:lnSpc>
            </a:pPr>
          </a:p>
          <a:p>
            <a:pPr algn="just">
              <a:lnSpc>
                <a:spcPts val="3468"/>
              </a:lnSpc>
            </a:pPr>
            <a:r>
              <a:rPr lang="en-US" sz="2477">
                <a:solidFill>
                  <a:srgbClr val="000000"/>
                </a:solidFill>
                <a:latin typeface="Garet Bold"/>
              </a:rPr>
              <a:t>1. Brute Force Attacks</a:t>
            </a:r>
            <a:r>
              <a:rPr lang="en-US" sz="2477">
                <a:solidFill>
                  <a:srgbClr val="000000"/>
                </a:solidFill>
                <a:latin typeface="Garet Light"/>
              </a:rPr>
              <a:t>:</a:t>
            </a:r>
          </a:p>
          <a:p>
            <a:pPr algn="just">
              <a:lnSpc>
                <a:spcPts val="3468"/>
              </a:lnSpc>
            </a:pPr>
            <a:r>
              <a:rPr lang="en-US" sz="2477">
                <a:solidFill>
                  <a:srgbClr val="000000"/>
                </a:solidFill>
                <a:latin typeface="Garet Light"/>
              </a:rPr>
              <a:t>- Brute force attacks systematically try all possible keys to break cryptographic systems.</a:t>
            </a:r>
          </a:p>
          <a:p>
            <a:pPr algn="just">
              <a:lnSpc>
                <a:spcPts val="3468"/>
              </a:lnSpc>
            </a:pPr>
            <a:r>
              <a:rPr lang="en-US" sz="2477">
                <a:solidFill>
                  <a:srgbClr val="000000"/>
                </a:solidFill>
                <a:latin typeface="Garet Light"/>
              </a:rPr>
              <a:t>- Attackers rely on computing power to decrypt encrypted data instead of exploiting encryption algorithm weaknesses.</a:t>
            </a:r>
          </a:p>
          <a:p>
            <a:pPr algn="just">
              <a:lnSpc>
                <a:spcPts val="3468"/>
              </a:lnSpc>
            </a:pPr>
            <a:r>
              <a:rPr lang="en-US" sz="2477">
                <a:solidFill>
                  <a:srgbClr val="000000"/>
                </a:solidFill>
                <a:latin typeface="Garet Light"/>
              </a:rPr>
              <a:t>- They attempt every possible key until finding the correct one, which can be time-consuming and resource-intensive.</a:t>
            </a:r>
          </a:p>
          <a:p>
            <a:pPr algn="just">
              <a:lnSpc>
                <a:spcPts val="3468"/>
              </a:lnSpc>
            </a:pPr>
            <a:r>
              <a:rPr lang="en-US" sz="2477">
                <a:solidFill>
                  <a:srgbClr val="000000"/>
                </a:solidFill>
                <a:latin typeface="Garet Light"/>
              </a:rPr>
              <a:t>- Effective against encryption with small key spaces or vulnerable algorithms.</a:t>
            </a:r>
          </a:p>
          <a:p>
            <a:pPr algn="just">
              <a:lnSpc>
                <a:spcPts val="3468"/>
              </a:lnSpc>
            </a:pPr>
          </a:p>
          <a:p>
            <a:pPr algn="just">
              <a:lnSpc>
                <a:spcPts val="3468"/>
              </a:lnSpc>
            </a:pPr>
            <a:r>
              <a:rPr lang="en-US" sz="2477">
                <a:solidFill>
                  <a:srgbClr val="000000"/>
                </a:solidFill>
                <a:latin typeface="Garet Bold"/>
              </a:rPr>
              <a:t>2.</a:t>
            </a:r>
            <a:r>
              <a:rPr lang="en-US" sz="2477">
                <a:solidFill>
                  <a:srgbClr val="000000"/>
                </a:solidFill>
                <a:latin typeface="Garet Bold"/>
              </a:rPr>
              <a:t>Frequency Analysis</a:t>
            </a:r>
            <a:r>
              <a:rPr lang="en-US" sz="2477">
                <a:solidFill>
                  <a:srgbClr val="000000"/>
                </a:solidFill>
                <a:latin typeface="Garet Light"/>
              </a:rPr>
              <a:t>:</a:t>
            </a:r>
          </a:p>
          <a:p>
            <a:pPr algn="just">
              <a:lnSpc>
                <a:spcPts val="3468"/>
              </a:lnSpc>
            </a:pPr>
            <a:r>
              <a:rPr lang="en-US" sz="2477">
                <a:solidFill>
                  <a:srgbClr val="000000"/>
                </a:solidFill>
                <a:latin typeface="Garet Light"/>
              </a:rPr>
              <a:t>- Frequency analysis exploits patterns in the frequency of letters or symbols in ciphertext to deduce plaintext.</a:t>
            </a:r>
          </a:p>
          <a:p>
            <a:pPr algn="just">
              <a:lnSpc>
                <a:spcPts val="3468"/>
              </a:lnSpc>
            </a:pPr>
            <a:r>
              <a:rPr lang="en-US" sz="2477">
                <a:solidFill>
                  <a:srgbClr val="000000"/>
                </a:solidFill>
                <a:latin typeface="Garet Light"/>
              </a:rPr>
              <a:t>- By analyzing character frequency distribution, attackers infer information about the plaintext.</a:t>
            </a:r>
          </a:p>
          <a:p>
            <a:pPr algn="just">
              <a:lnSpc>
                <a:spcPts val="3468"/>
              </a:lnSpc>
            </a:pPr>
            <a:r>
              <a:rPr lang="en-US" sz="2477">
                <a:solidFill>
                  <a:srgbClr val="000000"/>
                </a:solidFill>
                <a:latin typeface="Garet Light"/>
              </a:rPr>
              <a:t>- They compare ciphertext frequency distribution to expected frequency distribution in the plaintext language to identify common words or phrases.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5238080" y="-17145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Future</a:t>
            </a:r>
          </a:p>
        </p:txBody>
      </p:sp>
      <p:sp>
        <p:nvSpPr>
          <p:cNvPr name="TextBox 9" id="9"/>
          <p:cNvSpPr txBox="true"/>
          <p:nvPr/>
        </p:nvSpPr>
        <p:spPr>
          <a:xfrm rot="0">
            <a:off x="583671" y="1274771"/>
            <a:ext cx="17120658" cy="7565969"/>
          </a:xfrm>
          <a:prstGeom prst="rect">
            <a:avLst/>
          </a:prstGeom>
        </p:spPr>
        <p:txBody>
          <a:bodyPr anchor="t" rtlCol="false" tIns="0" lIns="0" bIns="0" rIns="0">
            <a:spAutoFit/>
          </a:bodyPr>
          <a:lstStyle/>
          <a:p>
            <a:pPr algn="just" marL="621190" indent="-310595" lvl="1">
              <a:lnSpc>
                <a:spcPts val="4028"/>
              </a:lnSpc>
              <a:buFont typeface="Arial"/>
              <a:buChar char="•"/>
            </a:pPr>
            <a:r>
              <a:rPr lang="en-US" sz="2877">
                <a:solidFill>
                  <a:srgbClr val="000000"/>
                </a:solidFill>
                <a:latin typeface="Garet Light"/>
              </a:rPr>
              <a:t>Advancements and challenges in cryptography continue with technological progress.</a:t>
            </a:r>
          </a:p>
          <a:p>
            <a:pPr algn="just" marL="621190" indent="-310595" lvl="1">
              <a:lnSpc>
                <a:spcPts val="4028"/>
              </a:lnSpc>
              <a:buFont typeface="Arial"/>
              <a:buChar char="•"/>
            </a:pPr>
            <a:r>
              <a:rPr lang="en-US" sz="2877">
                <a:solidFill>
                  <a:srgbClr val="000000"/>
                </a:solidFill>
                <a:latin typeface="Garet"/>
              </a:rPr>
              <a:t>Q</a:t>
            </a:r>
            <a:r>
              <a:rPr lang="en-US" sz="2877">
                <a:solidFill>
                  <a:srgbClr val="000000"/>
                </a:solidFill>
                <a:latin typeface="Garet Light"/>
              </a:rPr>
              <a:t>uantum computing poses a significant threat to traditional cryptographic systems.</a:t>
            </a:r>
          </a:p>
          <a:p>
            <a:pPr algn="just">
              <a:lnSpc>
                <a:spcPts val="4028"/>
              </a:lnSpc>
            </a:pPr>
          </a:p>
          <a:p>
            <a:pPr algn="just">
              <a:lnSpc>
                <a:spcPts val="4028"/>
              </a:lnSpc>
            </a:pPr>
            <a:r>
              <a:rPr lang="en-US" sz="2877">
                <a:solidFill>
                  <a:srgbClr val="000000"/>
                </a:solidFill>
                <a:latin typeface="Garet Bold"/>
              </a:rPr>
              <a:t>Post-Quantum Cryptography:</a:t>
            </a:r>
          </a:p>
          <a:p>
            <a:pPr algn="just" marL="1242379" indent="-414126" lvl="2">
              <a:lnSpc>
                <a:spcPts val="4028"/>
              </a:lnSpc>
              <a:buFont typeface="Arial"/>
              <a:buChar char="⚬"/>
            </a:pPr>
            <a:r>
              <a:rPr lang="en-US" sz="2877">
                <a:solidFill>
                  <a:srgbClr val="000000"/>
                </a:solidFill>
                <a:latin typeface="Garet Light"/>
              </a:rPr>
              <a:t>Aims to develop algorithms resistant to quantum computing threats.</a:t>
            </a:r>
          </a:p>
          <a:p>
            <a:pPr algn="just" marL="1242379" indent="-414126" lvl="2">
              <a:lnSpc>
                <a:spcPts val="4028"/>
              </a:lnSpc>
              <a:buFont typeface="Arial"/>
              <a:buChar char="⚬"/>
            </a:pPr>
            <a:r>
              <a:rPr lang="en-US" sz="2877">
                <a:solidFill>
                  <a:srgbClr val="000000"/>
                </a:solidFill>
                <a:latin typeface="Garet Light"/>
              </a:rPr>
              <a:t>Relies on different mathematical principles like lattice-based or hash-based cryptography.</a:t>
            </a:r>
          </a:p>
          <a:p>
            <a:pPr algn="just">
              <a:lnSpc>
                <a:spcPts val="4028"/>
              </a:lnSpc>
            </a:pPr>
          </a:p>
          <a:p>
            <a:pPr algn="just">
              <a:lnSpc>
                <a:spcPts val="4028"/>
              </a:lnSpc>
            </a:pPr>
            <a:r>
              <a:rPr lang="en-US" sz="2877">
                <a:solidFill>
                  <a:srgbClr val="000000"/>
                </a:solidFill>
                <a:latin typeface="Garet Bold"/>
              </a:rPr>
              <a:t>Advancements in Cryptographic Techniques</a:t>
            </a:r>
            <a:r>
              <a:rPr lang="en-US" sz="2877">
                <a:solidFill>
                  <a:srgbClr val="000000"/>
                </a:solidFill>
                <a:latin typeface="Garet Light"/>
              </a:rPr>
              <a:t>:</a:t>
            </a:r>
          </a:p>
          <a:p>
            <a:pPr algn="just" marL="1242379" indent="-414126" lvl="2">
              <a:lnSpc>
                <a:spcPts val="4028"/>
              </a:lnSpc>
              <a:buFont typeface="Arial"/>
              <a:buChar char="⚬"/>
            </a:pPr>
            <a:r>
              <a:rPr lang="en-US" sz="2877">
                <a:solidFill>
                  <a:srgbClr val="000000"/>
                </a:solidFill>
                <a:latin typeface="Garet Light"/>
              </a:rPr>
              <a:t>Homomorphic Encryption: Allows computations on encrypted data without decryption.</a:t>
            </a:r>
          </a:p>
          <a:p>
            <a:pPr algn="just" marL="1242379" indent="-414126" lvl="2">
              <a:lnSpc>
                <a:spcPts val="4028"/>
              </a:lnSpc>
              <a:buFont typeface="Arial"/>
              <a:buChar char="⚬"/>
            </a:pPr>
            <a:r>
              <a:rPr lang="en-US" sz="2877">
                <a:solidFill>
                  <a:srgbClr val="000000"/>
                </a:solidFill>
                <a:latin typeface="Garet Light"/>
              </a:rPr>
              <a:t>Zero-Knowledge Proofs: Enhances privacy by proving secrets without revealing them.</a:t>
            </a:r>
          </a:p>
          <a:p>
            <a:pPr algn="just" marL="1242379" indent="-414126" lvl="2">
              <a:lnSpc>
                <a:spcPts val="4028"/>
              </a:lnSpc>
              <a:buFont typeface="Arial"/>
              <a:buChar char="⚬"/>
            </a:pPr>
            <a:r>
              <a:rPr lang="en-US" sz="2877">
                <a:solidFill>
                  <a:srgbClr val="000000"/>
                </a:solidFill>
                <a:latin typeface="Garet Light"/>
              </a:rPr>
              <a:t>Blockchain Technology: Secures transactions and data in decentralized systems, ensuring transparency and integrity.</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5238080" y="-17145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Conclusion</a:t>
            </a:r>
          </a:p>
        </p:txBody>
      </p:sp>
      <p:sp>
        <p:nvSpPr>
          <p:cNvPr name="TextBox 9" id="9"/>
          <p:cNvSpPr txBox="true"/>
          <p:nvPr/>
        </p:nvSpPr>
        <p:spPr>
          <a:xfrm rot="0">
            <a:off x="636614" y="1238775"/>
            <a:ext cx="17014772" cy="8402899"/>
          </a:xfrm>
          <a:prstGeom prst="rect">
            <a:avLst/>
          </a:prstGeom>
        </p:spPr>
        <p:txBody>
          <a:bodyPr anchor="t" rtlCol="false" tIns="0" lIns="0" bIns="0" rIns="0">
            <a:spAutoFit/>
          </a:bodyPr>
          <a:lstStyle/>
          <a:p>
            <a:pPr algn="just">
              <a:lnSpc>
                <a:spcPts val="5148"/>
              </a:lnSpc>
            </a:pPr>
          </a:p>
          <a:p>
            <a:pPr algn="just" marL="793905" indent="-396953" lvl="1">
              <a:lnSpc>
                <a:spcPts val="5148"/>
              </a:lnSpc>
              <a:buFont typeface="Arial"/>
              <a:buChar char="•"/>
            </a:pPr>
            <a:r>
              <a:rPr lang="en-US" sz="3677">
                <a:solidFill>
                  <a:srgbClr val="000000"/>
                </a:solidFill>
                <a:latin typeface="Garet Light"/>
              </a:rPr>
              <a:t>Cryptography ensures data security and privacy in an interconnected world.</a:t>
            </a:r>
          </a:p>
          <a:p>
            <a:pPr algn="just" marL="793905" indent="-396953" lvl="1">
              <a:lnSpc>
                <a:spcPts val="5148"/>
              </a:lnSpc>
              <a:buFont typeface="Arial"/>
              <a:buChar char="•"/>
            </a:pPr>
            <a:r>
              <a:rPr lang="en-US" sz="3677">
                <a:solidFill>
                  <a:srgbClr val="000000"/>
                </a:solidFill>
                <a:latin typeface="Garet Light"/>
              </a:rPr>
              <a:t>Brute force attacks and frequency analysis underscore the importance of robust encryption and key management.</a:t>
            </a:r>
          </a:p>
          <a:p>
            <a:pPr algn="just" marL="793905" indent="-396953" lvl="1">
              <a:lnSpc>
                <a:spcPts val="5148"/>
              </a:lnSpc>
              <a:buFont typeface="Arial"/>
              <a:buChar char="•"/>
            </a:pPr>
            <a:r>
              <a:rPr lang="en-US" sz="3677">
                <a:solidFill>
                  <a:srgbClr val="000000"/>
                </a:solidFill>
                <a:latin typeface="Garet Light"/>
              </a:rPr>
              <a:t>Emerging trends like post-quantum cryptography and blockchain offer promising solutions.</a:t>
            </a:r>
          </a:p>
          <a:p>
            <a:pPr algn="just" marL="793905" indent="-396953" lvl="1">
              <a:lnSpc>
                <a:spcPts val="5148"/>
              </a:lnSpc>
              <a:buFont typeface="Arial"/>
              <a:buChar char="•"/>
            </a:pPr>
            <a:r>
              <a:rPr lang="en-US" sz="3677">
                <a:solidFill>
                  <a:srgbClr val="000000"/>
                </a:solidFill>
                <a:latin typeface="Garet Light"/>
              </a:rPr>
              <a:t>Continued research and development in cryptography is vital for addressing evolving threats and safeguarding sensitive information.</a:t>
            </a:r>
          </a:p>
          <a:p>
            <a:pPr algn="just" marL="793905" indent="-396953" lvl="1">
              <a:lnSpc>
                <a:spcPts val="5148"/>
              </a:lnSpc>
              <a:buFont typeface="Arial"/>
              <a:buChar char="•"/>
            </a:pPr>
            <a:r>
              <a:rPr lang="en-US" sz="3677">
                <a:solidFill>
                  <a:srgbClr val="000000"/>
                </a:solidFill>
                <a:latin typeface="Garet Light"/>
              </a:rPr>
              <a:t>Further exploration of cryptographic techniques and applications across various domains is encouraged for mitigating risks and protecting against unauthorized access and data breaches.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22" r="0" b="-9222"/>
            </a:stretch>
          </a:blipFill>
        </p:spPr>
      </p:sp>
      <p:sp>
        <p:nvSpPr>
          <p:cNvPr name="Freeform 3" id="3"/>
          <p:cNvSpPr/>
          <p:nvPr/>
        </p:nvSpPr>
        <p:spPr>
          <a:xfrm flipH="false" flipV="false" rot="0">
            <a:off x="8296639" y="2433499"/>
            <a:ext cx="1694723" cy="844474"/>
          </a:xfrm>
          <a:custGeom>
            <a:avLst/>
            <a:gdLst/>
            <a:ahLst/>
            <a:cxnLst/>
            <a:rect r="r" b="b" t="t" l="l"/>
            <a:pathLst>
              <a:path h="844474" w="1694723">
                <a:moveTo>
                  <a:pt x="0" y="0"/>
                </a:moveTo>
                <a:lnTo>
                  <a:pt x="1694722" y="0"/>
                </a:lnTo>
                <a:lnTo>
                  <a:pt x="1694722" y="844474"/>
                </a:lnTo>
                <a:lnTo>
                  <a:pt x="0" y="8444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980410" y="-1685680"/>
            <a:ext cx="1896900" cy="2554923"/>
            <a:chOff x="0" y="0"/>
            <a:chExt cx="499595" cy="672901"/>
          </a:xfrm>
        </p:grpSpPr>
        <p:sp>
          <p:nvSpPr>
            <p:cNvPr name="Freeform 5" id="5"/>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6" id="6"/>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91099" y="8741867"/>
            <a:ext cx="1896900" cy="2554923"/>
            <a:chOff x="0" y="0"/>
            <a:chExt cx="499595" cy="672901"/>
          </a:xfrm>
        </p:grpSpPr>
        <p:sp>
          <p:nvSpPr>
            <p:cNvPr name="Freeform 8" id="8"/>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9" id="9"/>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7259300" y="2482059"/>
            <a:ext cx="1896900" cy="6259808"/>
            <a:chOff x="0" y="0"/>
            <a:chExt cx="499595" cy="1648674"/>
          </a:xfrm>
        </p:grpSpPr>
        <p:sp>
          <p:nvSpPr>
            <p:cNvPr name="Freeform 11" id="11"/>
            <p:cNvSpPr/>
            <p:nvPr/>
          </p:nvSpPr>
          <p:spPr>
            <a:xfrm flipH="false" flipV="false" rot="0">
              <a:off x="0" y="0"/>
              <a:ext cx="499595" cy="1648674"/>
            </a:xfrm>
            <a:custGeom>
              <a:avLst/>
              <a:gdLst/>
              <a:ahLst/>
              <a:cxnLst/>
              <a:rect r="r" b="b" t="t" l="l"/>
              <a:pathLst>
                <a:path h="1648674" w="499595">
                  <a:moveTo>
                    <a:pt x="0" y="0"/>
                  </a:moveTo>
                  <a:lnTo>
                    <a:pt x="499595" y="0"/>
                  </a:lnTo>
                  <a:lnTo>
                    <a:pt x="499595" y="1648674"/>
                  </a:lnTo>
                  <a:lnTo>
                    <a:pt x="0" y="1648674"/>
                  </a:lnTo>
                  <a:close/>
                </a:path>
              </a:pathLst>
            </a:custGeom>
            <a:solidFill>
              <a:srgbClr val="9F9F9F"/>
            </a:solidFill>
          </p:spPr>
        </p:sp>
        <p:sp>
          <p:nvSpPr>
            <p:cNvPr name="TextBox 12" id="12"/>
            <p:cNvSpPr txBox="true"/>
            <p:nvPr/>
          </p:nvSpPr>
          <p:spPr>
            <a:xfrm>
              <a:off x="0" y="-38100"/>
              <a:ext cx="499595" cy="1686774"/>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050222" y="3001748"/>
            <a:ext cx="16187556" cy="2386608"/>
          </a:xfrm>
          <a:prstGeom prst="rect">
            <a:avLst/>
          </a:prstGeom>
        </p:spPr>
        <p:txBody>
          <a:bodyPr anchor="t" rtlCol="false" tIns="0" lIns="0" bIns="0" rIns="0">
            <a:spAutoFit/>
          </a:bodyPr>
          <a:lstStyle/>
          <a:p>
            <a:pPr algn="ctr">
              <a:lnSpc>
                <a:spcPts val="19451"/>
              </a:lnSpc>
            </a:pPr>
            <a:r>
              <a:rPr lang="en-US" sz="13894">
                <a:solidFill>
                  <a:srgbClr val="000000"/>
                </a:solidFill>
                <a:latin typeface="Tomorrow"/>
              </a:rPr>
              <a:t>THANKYOU</a:t>
            </a:r>
          </a:p>
        </p:txBody>
      </p:sp>
      <p:sp>
        <p:nvSpPr>
          <p:cNvPr name="TextBox 14" id="14"/>
          <p:cNvSpPr txBox="true"/>
          <p:nvPr/>
        </p:nvSpPr>
        <p:spPr>
          <a:xfrm rot="0">
            <a:off x="1028700" y="962025"/>
            <a:ext cx="5193808" cy="580390"/>
          </a:xfrm>
          <a:prstGeom prst="rect">
            <a:avLst/>
          </a:prstGeom>
        </p:spPr>
        <p:txBody>
          <a:bodyPr anchor="t" rtlCol="false" tIns="0" lIns="0" bIns="0" rIns="0">
            <a:spAutoFit/>
          </a:bodyPr>
          <a:lstStyle/>
          <a:p>
            <a:pPr>
              <a:lnSpc>
                <a:spcPts val="4759"/>
              </a:lnSpc>
            </a:pPr>
            <a:r>
              <a:rPr lang="en-US" sz="3399">
                <a:solidFill>
                  <a:srgbClr val="000000"/>
                </a:solidFill>
                <a:latin typeface="Garet Light"/>
              </a:rPr>
              <a:t>18th March 2024</a:t>
            </a:r>
          </a:p>
        </p:txBody>
      </p:sp>
      <p:sp>
        <p:nvSpPr>
          <p:cNvPr name="TextBox 15" id="15"/>
          <p:cNvSpPr txBox="true"/>
          <p:nvPr/>
        </p:nvSpPr>
        <p:spPr>
          <a:xfrm rot="0">
            <a:off x="6385247" y="5507188"/>
            <a:ext cx="5517505" cy="920117"/>
          </a:xfrm>
          <a:prstGeom prst="rect">
            <a:avLst/>
          </a:prstGeom>
        </p:spPr>
        <p:txBody>
          <a:bodyPr anchor="t" rtlCol="false" tIns="0" lIns="0" bIns="0" rIns="0">
            <a:spAutoFit/>
          </a:bodyPr>
          <a:lstStyle/>
          <a:p>
            <a:pPr algn="ctr">
              <a:lnSpc>
                <a:spcPts val="7559"/>
              </a:lnSpc>
              <a:spcBef>
                <a:spcPct val="0"/>
              </a:spcBef>
            </a:pPr>
            <a:r>
              <a:rPr lang="en-US" sz="5399">
                <a:solidFill>
                  <a:srgbClr val="000000"/>
                </a:solidFill>
                <a:latin typeface="Garet Light"/>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733480" y="1139617"/>
            <a:ext cx="7381369" cy="8007767"/>
            <a:chOff x="0" y="0"/>
            <a:chExt cx="6350025" cy="6888901"/>
          </a:xfrm>
        </p:grpSpPr>
        <p:sp>
          <p:nvSpPr>
            <p:cNvPr name="Freeform 9" id="9"/>
            <p:cNvSpPr/>
            <p:nvPr/>
          </p:nvSpPr>
          <p:spPr>
            <a:xfrm flipH="false" flipV="false" rot="0">
              <a:off x="0" y="0"/>
              <a:ext cx="6350026" cy="6888901"/>
            </a:xfrm>
            <a:custGeom>
              <a:avLst/>
              <a:gdLst/>
              <a:ahLst/>
              <a:cxnLst/>
              <a:rect r="r" b="b" t="t" l="l"/>
              <a:pathLst>
                <a:path h="6888901" w="6350026">
                  <a:moveTo>
                    <a:pt x="0" y="0"/>
                  </a:moveTo>
                  <a:lnTo>
                    <a:pt x="6350026" y="0"/>
                  </a:lnTo>
                  <a:lnTo>
                    <a:pt x="6350026" y="6888901"/>
                  </a:lnTo>
                  <a:lnTo>
                    <a:pt x="0" y="6888901"/>
                  </a:lnTo>
                  <a:close/>
                </a:path>
              </a:pathLst>
            </a:custGeom>
            <a:blipFill>
              <a:blip r:embed="rId2"/>
              <a:stretch>
                <a:fillRect l="-4243" t="0" r="-4243" b="0"/>
              </a:stretch>
            </a:blipFill>
          </p:spPr>
        </p:sp>
      </p:grpSp>
      <p:sp>
        <p:nvSpPr>
          <p:cNvPr name="TextBox 10" id="10"/>
          <p:cNvSpPr txBox="true"/>
          <p:nvPr/>
        </p:nvSpPr>
        <p:spPr>
          <a:xfrm rot="0">
            <a:off x="1028700" y="67640"/>
            <a:ext cx="811530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Introduction</a:t>
            </a:r>
          </a:p>
        </p:txBody>
      </p:sp>
      <p:sp>
        <p:nvSpPr>
          <p:cNvPr name="TextBox 11" id="11"/>
          <p:cNvSpPr txBox="true"/>
          <p:nvPr/>
        </p:nvSpPr>
        <p:spPr>
          <a:xfrm rot="0">
            <a:off x="1028700" y="1655134"/>
            <a:ext cx="8113366" cy="1458278"/>
          </a:xfrm>
          <a:prstGeom prst="rect">
            <a:avLst/>
          </a:prstGeom>
        </p:spPr>
        <p:txBody>
          <a:bodyPr anchor="t" rtlCol="false" tIns="0" lIns="0" bIns="0" rIns="0">
            <a:spAutoFit/>
          </a:bodyPr>
          <a:lstStyle/>
          <a:p>
            <a:pPr algn="just">
              <a:lnSpc>
                <a:spcPts val="2906"/>
              </a:lnSpc>
            </a:pPr>
            <a:r>
              <a:rPr lang="en-US" sz="2076">
                <a:solidFill>
                  <a:srgbClr val="000000"/>
                </a:solidFill>
                <a:latin typeface="Garet Light"/>
              </a:rPr>
              <a:t>Cryptography is the art and science of keeping information secret. It is used to protect sensitive information from unauthorized access, use, disclosure, disruption, modification or destruction.</a:t>
            </a:r>
          </a:p>
        </p:txBody>
      </p:sp>
      <p:sp>
        <p:nvSpPr>
          <p:cNvPr name="TextBox 12" id="12"/>
          <p:cNvSpPr txBox="true"/>
          <p:nvPr/>
        </p:nvSpPr>
        <p:spPr>
          <a:xfrm rot="0">
            <a:off x="1028700" y="3315715"/>
            <a:ext cx="8115300" cy="6148027"/>
          </a:xfrm>
          <a:prstGeom prst="rect">
            <a:avLst/>
          </a:prstGeom>
        </p:spPr>
        <p:txBody>
          <a:bodyPr anchor="t" rtlCol="false" tIns="0" lIns="0" bIns="0" rIns="0">
            <a:spAutoFit/>
          </a:bodyPr>
          <a:lstStyle/>
          <a:p>
            <a:pPr algn="just">
              <a:lnSpc>
                <a:spcPts val="2907"/>
              </a:lnSpc>
            </a:pPr>
            <a:r>
              <a:rPr lang="en-US" sz="2076">
                <a:solidFill>
                  <a:srgbClr val="000000"/>
                </a:solidFill>
                <a:latin typeface="Garet Light"/>
              </a:rPr>
              <a:t>Key Concepts in Cryptography​</a:t>
            </a:r>
          </a:p>
          <a:p>
            <a:pPr algn="just" marL="448354" indent="-224177" lvl="1">
              <a:lnSpc>
                <a:spcPts val="2907"/>
              </a:lnSpc>
              <a:buFont typeface="Arial"/>
              <a:buChar char="•"/>
            </a:pPr>
            <a:r>
              <a:rPr lang="en-US" sz="2076">
                <a:solidFill>
                  <a:srgbClr val="000000"/>
                </a:solidFill>
                <a:latin typeface="Garet Bold"/>
              </a:rPr>
              <a:t>Plain Text:</a:t>
            </a:r>
            <a:r>
              <a:rPr lang="en-US" sz="2076">
                <a:solidFill>
                  <a:srgbClr val="000000"/>
                </a:solidFill>
                <a:latin typeface="Garet Light"/>
              </a:rPr>
              <a:t> This is the original, readable message or data before encryption.​</a:t>
            </a:r>
          </a:p>
          <a:p>
            <a:pPr algn="just" marL="448354" indent="-224177" lvl="1">
              <a:lnSpc>
                <a:spcPts val="2907"/>
              </a:lnSpc>
              <a:buFont typeface="Arial"/>
              <a:buChar char="•"/>
            </a:pPr>
            <a:r>
              <a:rPr lang="en-US" sz="2076">
                <a:solidFill>
                  <a:srgbClr val="000000"/>
                </a:solidFill>
                <a:latin typeface="Garet Bold"/>
              </a:rPr>
              <a:t>Cipher:</a:t>
            </a:r>
            <a:r>
              <a:rPr lang="en-US" sz="2076">
                <a:solidFill>
                  <a:srgbClr val="000000"/>
                </a:solidFill>
                <a:latin typeface="Garet Light"/>
              </a:rPr>
              <a:t> An algorithm that changes plain text into unreadable ciphertext.​</a:t>
            </a:r>
          </a:p>
          <a:p>
            <a:pPr algn="just" marL="448354" indent="-224177" lvl="1">
              <a:lnSpc>
                <a:spcPts val="2907"/>
              </a:lnSpc>
              <a:buFont typeface="Arial"/>
              <a:buChar char="•"/>
            </a:pPr>
            <a:r>
              <a:rPr lang="en-US" sz="2076">
                <a:solidFill>
                  <a:srgbClr val="000000"/>
                </a:solidFill>
                <a:latin typeface="Garet Bold"/>
              </a:rPr>
              <a:t>Cipher Text:</a:t>
            </a:r>
            <a:r>
              <a:rPr lang="en-US" sz="2076">
                <a:solidFill>
                  <a:srgbClr val="000000"/>
                </a:solidFill>
                <a:latin typeface="Garet Light"/>
              </a:rPr>
              <a:t> The encrypted form of plain text created using an encryption algorithm and key.​</a:t>
            </a:r>
          </a:p>
          <a:p>
            <a:pPr algn="just" marL="448354" indent="-224177" lvl="1">
              <a:lnSpc>
                <a:spcPts val="2907"/>
              </a:lnSpc>
              <a:buFont typeface="Arial"/>
              <a:buChar char="•"/>
            </a:pPr>
            <a:r>
              <a:rPr lang="en-US" sz="2076">
                <a:solidFill>
                  <a:srgbClr val="000000"/>
                </a:solidFill>
                <a:latin typeface="Garet Bold"/>
              </a:rPr>
              <a:t>Key:</a:t>
            </a:r>
            <a:r>
              <a:rPr lang="en-US" sz="2076">
                <a:solidFill>
                  <a:srgbClr val="000000"/>
                </a:solidFill>
                <a:latin typeface="Garet Light"/>
              </a:rPr>
              <a:t> A secret value used to control encryption and decryption.​</a:t>
            </a:r>
          </a:p>
          <a:p>
            <a:pPr algn="just" marL="448354" indent="-224177" lvl="1">
              <a:lnSpc>
                <a:spcPts val="2907"/>
              </a:lnSpc>
              <a:buFont typeface="Arial"/>
              <a:buChar char="•"/>
            </a:pPr>
            <a:r>
              <a:rPr lang="en-US" sz="2076">
                <a:solidFill>
                  <a:srgbClr val="000000"/>
                </a:solidFill>
                <a:latin typeface="Garet Bold"/>
              </a:rPr>
              <a:t>Encryption:</a:t>
            </a:r>
            <a:r>
              <a:rPr lang="en-US" sz="2076">
                <a:solidFill>
                  <a:srgbClr val="000000"/>
                </a:solidFill>
                <a:latin typeface="Garet Light"/>
              </a:rPr>
              <a:t> Turning plain text into ciphertext using an encryption algorithm and key.​</a:t>
            </a:r>
          </a:p>
          <a:p>
            <a:pPr algn="just" marL="448354" indent="-224177" lvl="1">
              <a:lnSpc>
                <a:spcPts val="2907"/>
              </a:lnSpc>
              <a:buFont typeface="Arial"/>
              <a:buChar char="•"/>
            </a:pPr>
            <a:r>
              <a:rPr lang="en-US" sz="2076">
                <a:solidFill>
                  <a:srgbClr val="000000"/>
                </a:solidFill>
                <a:latin typeface="Garet Bold"/>
              </a:rPr>
              <a:t>Decryption:</a:t>
            </a:r>
            <a:r>
              <a:rPr lang="en-US" sz="2076">
                <a:solidFill>
                  <a:srgbClr val="000000"/>
                </a:solidFill>
                <a:latin typeface="Garet Light"/>
              </a:rPr>
              <a:t> Changing ciphertext back into plain text using the same algorithm and key.​</a:t>
            </a:r>
          </a:p>
          <a:p>
            <a:pPr algn="just" marL="448354" indent="-224177" lvl="1">
              <a:lnSpc>
                <a:spcPts val="2907"/>
              </a:lnSpc>
              <a:buFont typeface="Arial"/>
              <a:buChar char="•"/>
            </a:pPr>
            <a:r>
              <a:rPr lang="en-US" sz="2076">
                <a:solidFill>
                  <a:srgbClr val="000000"/>
                </a:solidFill>
                <a:latin typeface="Garet Bold"/>
              </a:rPr>
              <a:t>Cryptosystem:</a:t>
            </a:r>
            <a:r>
              <a:rPr lang="en-US" sz="2076">
                <a:solidFill>
                  <a:srgbClr val="000000"/>
                </a:solidFill>
                <a:latin typeface="Garet Light"/>
              </a:rPr>
              <a:t> A complete system for encryption and decryption, including the cipher, key, and usage protocols.</a:t>
            </a:r>
          </a:p>
          <a:p>
            <a:pPr algn="just">
              <a:lnSpc>
                <a:spcPts val="290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667966" y="1452830"/>
            <a:ext cx="11047505" cy="11752664"/>
          </a:xfrm>
          <a:custGeom>
            <a:avLst/>
            <a:gdLst/>
            <a:ahLst/>
            <a:cxnLst/>
            <a:rect r="r" b="b" t="t" l="l"/>
            <a:pathLst>
              <a:path h="11752664" w="11047505">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723567" y="1790069"/>
            <a:ext cx="7381369" cy="7381339"/>
            <a:chOff x="0" y="0"/>
            <a:chExt cx="6350025" cy="6350000"/>
          </a:xfrm>
        </p:grpSpPr>
        <p:sp>
          <p:nvSpPr>
            <p:cNvPr name="Freeform 10" id="10"/>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4"/>
              <a:stretch>
                <a:fillRect l="0" t="-3320" r="0" b="-3320"/>
              </a:stretch>
            </a:blipFill>
          </p:spPr>
        </p:sp>
      </p:grpSp>
      <p:sp>
        <p:nvSpPr>
          <p:cNvPr name="TextBox 11" id="11"/>
          <p:cNvSpPr txBox="true"/>
          <p:nvPr/>
        </p:nvSpPr>
        <p:spPr>
          <a:xfrm rot="0">
            <a:off x="1026766" y="1010610"/>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Features</a:t>
            </a:r>
          </a:p>
        </p:txBody>
      </p:sp>
      <p:sp>
        <p:nvSpPr>
          <p:cNvPr name="TextBox 12" id="12"/>
          <p:cNvSpPr txBox="true"/>
          <p:nvPr/>
        </p:nvSpPr>
        <p:spPr>
          <a:xfrm rot="0">
            <a:off x="1026766" y="2340929"/>
            <a:ext cx="8117234" cy="6579346"/>
          </a:xfrm>
          <a:prstGeom prst="rect">
            <a:avLst/>
          </a:prstGeom>
        </p:spPr>
        <p:txBody>
          <a:bodyPr anchor="t" rtlCol="false" tIns="0" lIns="0" bIns="0" rIns="0">
            <a:spAutoFit/>
          </a:bodyPr>
          <a:lstStyle/>
          <a:p>
            <a:pPr>
              <a:lnSpc>
                <a:spcPts val="4490"/>
              </a:lnSpc>
            </a:pPr>
          </a:p>
          <a:p>
            <a:pPr marL="627645" indent="-313823" lvl="1">
              <a:lnSpc>
                <a:spcPts val="4069"/>
              </a:lnSpc>
              <a:buFont typeface="Arial"/>
              <a:buChar char="•"/>
            </a:pPr>
            <a:r>
              <a:rPr lang="en-US" sz="2907">
                <a:solidFill>
                  <a:srgbClr val="000000"/>
                </a:solidFill>
                <a:latin typeface="Garet Bold"/>
              </a:rPr>
              <a:t>Confidentiality:</a:t>
            </a:r>
            <a:r>
              <a:rPr lang="en-US" sz="2907">
                <a:solidFill>
                  <a:srgbClr val="000000"/>
                </a:solidFill>
                <a:latin typeface="Garet Light"/>
              </a:rPr>
              <a:t> Ensuring only authorized parties access information.​</a:t>
            </a:r>
          </a:p>
          <a:p>
            <a:pPr marL="627645" indent="-313823" lvl="1">
              <a:lnSpc>
                <a:spcPts val="4069"/>
              </a:lnSpc>
              <a:buFont typeface="Arial"/>
              <a:buChar char="•"/>
            </a:pPr>
            <a:r>
              <a:rPr lang="en-US" sz="2907">
                <a:solidFill>
                  <a:srgbClr val="000000"/>
                </a:solidFill>
                <a:latin typeface="Garet Bold"/>
              </a:rPr>
              <a:t>Integrity: </a:t>
            </a:r>
            <a:r>
              <a:rPr lang="en-US" sz="2907">
                <a:solidFill>
                  <a:srgbClr val="000000"/>
                </a:solidFill>
                <a:latin typeface="Garet Light"/>
              </a:rPr>
              <a:t>Preventing unauthorized changes to information.​</a:t>
            </a:r>
          </a:p>
          <a:p>
            <a:pPr marL="627645" indent="-313823" lvl="1">
              <a:lnSpc>
                <a:spcPts val="4069"/>
              </a:lnSpc>
              <a:buFont typeface="Arial"/>
              <a:buChar char="•"/>
            </a:pPr>
            <a:r>
              <a:rPr lang="en-US" sz="2907">
                <a:solidFill>
                  <a:srgbClr val="000000"/>
                </a:solidFill>
                <a:latin typeface="Garet Bold"/>
              </a:rPr>
              <a:t>Authenticity: </a:t>
            </a:r>
            <a:r>
              <a:rPr lang="en-US" sz="2907">
                <a:solidFill>
                  <a:srgbClr val="000000"/>
                </a:solidFill>
                <a:latin typeface="Garet Light"/>
              </a:rPr>
              <a:t>Confirming information comes from a trusted source.​</a:t>
            </a:r>
          </a:p>
          <a:p>
            <a:pPr marL="627645" indent="-313823" lvl="1">
              <a:lnSpc>
                <a:spcPts val="4069"/>
              </a:lnSpc>
              <a:buFont typeface="Arial"/>
              <a:buChar char="•"/>
            </a:pPr>
            <a:r>
              <a:rPr lang="en-US" sz="2907">
                <a:solidFill>
                  <a:srgbClr val="000000"/>
                </a:solidFill>
                <a:latin typeface="Garet Bold"/>
              </a:rPr>
              <a:t>Non-repudiation:</a:t>
            </a:r>
            <a:r>
              <a:rPr lang="en-US" sz="2907">
                <a:solidFill>
                  <a:srgbClr val="000000"/>
                </a:solidFill>
                <a:latin typeface="Garet Light"/>
              </a:rPr>
              <a:t> Stopping parties from denying their involvement in information exchange.</a:t>
            </a:r>
          </a:p>
          <a:p>
            <a:pPr marL="627645" indent="-313823" lvl="1">
              <a:lnSpc>
                <a:spcPts val="4069"/>
              </a:lnSpc>
              <a:buFont typeface="Arial"/>
              <a:buChar char="•"/>
            </a:pPr>
            <a:r>
              <a:rPr lang="en-US" sz="2907">
                <a:solidFill>
                  <a:srgbClr val="000000"/>
                </a:solidFill>
                <a:latin typeface="Garet Bold"/>
              </a:rPr>
              <a:t>Availability:</a:t>
            </a:r>
            <a:r>
              <a:rPr lang="en-US" sz="2907">
                <a:solidFill>
                  <a:srgbClr val="000000"/>
                </a:solidFill>
                <a:latin typeface="Garet Light"/>
                <a:ea typeface="Garet Light"/>
              </a:rPr>
              <a:t> Ensuring timely access to information or services. 🌐🔒</a:t>
            </a:r>
          </a:p>
          <a:p>
            <a:pPr algn="just">
              <a:lnSpc>
                <a:spcPts val="2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10346823" y="1041274"/>
            <a:ext cx="1773234" cy="1568095"/>
          </a:xfrm>
          <a:custGeom>
            <a:avLst/>
            <a:gdLst/>
            <a:ahLst/>
            <a:cxnLst/>
            <a:rect r="r" b="b" t="t" l="l"/>
            <a:pathLst>
              <a:path h="1568095" w="1773234">
                <a:moveTo>
                  <a:pt x="0" y="0"/>
                </a:moveTo>
                <a:lnTo>
                  <a:pt x="1773235" y="0"/>
                </a:lnTo>
                <a:lnTo>
                  <a:pt x="1773235" y="1568095"/>
                </a:lnTo>
                <a:lnTo>
                  <a:pt x="0" y="1568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41354" y="7418911"/>
            <a:ext cx="3950352" cy="3493350"/>
          </a:xfrm>
          <a:custGeom>
            <a:avLst/>
            <a:gdLst/>
            <a:ahLst/>
            <a:cxnLst/>
            <a:rect r="r" b="b" t="t" l="l"/>
            <a:pathLst>
              <a:path h="3493350" w="3950352">
                <a:moveTo>
                  <a:pt x="0" y="0"/>
                </a:moveTo>
                <a:lnTo>
                  <a:pt x="3950352" y="0"/>
                </a:lnTo>
                <a:lnTo>
                  <a:pt x="3950352" y="3493351"/>
                </a:lnTo>
                <a:lnTo>
                  <a:pt x="0" y="3493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3028075" y="5527243"/>
            <a:ext cx="3778503" cy="0"/>
          </a:xfrm>
          <a:prstGeom prst="line">
            <a:avLst/>
          </a:prstGeom>
          <a:ln cap="flat" w="38100">
            <a:solidFill>
              <a:srgbClr val="000000"/>
            </a:solidFill>
            <a:prstDash val="solid"/>
            <a:headEnd type="oval" len="lg" w="lg"/>
            <a:tailEnd type="oval" len="lg" w="lg"/>
          </a:ln>
        </p:spPr>
      </p:sp>
      <p:sp>
        <p:nvSpPr>
          <p:cNvPr name="AutoShape 5" id="5"/>
          <p:cNvSpPr/>
          <p:nvPr/>
        </p:nvSpPr>
        <p:spPr>
          <a:xfrm rot="0">
            <a:off x="10782060" y="5527243"/>
            <a:ext cx="4477864" cy="0"/>
          </a:xfrm>
          <a:prstGeom prst="line">
            <a:avLst/>
          </a:prstGeom>
          <a:ln cap="flat" w="38100">
            <a:solidFill>
              <a:srgbClr val="000000"/>
            </a:solidFill>
            <a:prstDash val="solid"/>
            <a:headEnd type="oval" len="lg" w="lg"/>
            <a:tailEnd type="oval" len="lg" w="lg"/>
          </a:ln>
        </p:spPr>
      </p:sp>
      <p:sp>
        <p:nvSpPr>
          <p:cNvPr name="AutoShape 6" id="6"/>
          <p:cNvSpPr/>
          <p:nvPr/>
        </p:nvSpPr>
        <p:spPr>
          <a:xfrm rot="0">
            <a:off x="6806579" y="5527243"/>
            <a:ext cx="3975481"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14443537" y="6467628"/>
            <a:ext cx="4769605" cy="4309989"/>
          </a:xfrm>
          <a:custGeom>
            <a:avLst/>
            <a:gdLst/>
            <a:ahLst/>
            <a:cxnLst/>
            <a:rect r="r" b="b" t="t" l="l"/>
            <a:pathLst>
              <a:path h="4309989" w="4769605">
                <a:moveTo>
                  <a:pt x="0" y="0"/>
                </a:moveTo>
                <a:lnTo>
                  <a:pt x="4769606" y="0"/>
                </a:lnTo>
                <a:lnTo>
                  <a:pt x="4769606" y="4309989"/>
                </a:lnTo>
                <a:lnTo>
                  <a:pt x="0" y="43099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710908" y="1408112"/>
            <a:ext cx="5105622" cy="523322"/>
            <a:chOff x="0" y="0"/>
            <a:chExt cx="1344691" cy="137830"/>
          </a:xfrm>
        </p:grpSpPr>
        <p:sp>
          <p:nvSpPr>
            <p:cNvPr name="Freeform 9" id="9"/>
            <p:cNvSpPr/>
            <p:nvPr/>
          </p:nvSpPr>
          <p:spPr>
            <a:xfrm flipH="false" flipV="false" rot="0">
              <a:off x="0" y="0"/>
              <a:ext cx="1344691" cy="137830"/>
            </a:xfrm>
            <a:custGeom>
              <a:avLst/>
              <a:gdLst/>
              <a:ahLst/>
              <a:cxnLst/>
              <a:rect r="r" b="b" t="t" l="l"/>
              <a:pathLst>
                <a:path h="137830" w="1344691">
                  <a:moveTo>
                    <a:pt x="0" y="0"/>
                  </a:moveTo>
                  <a:lnTo>
                    <a:pt x="1344691" y="0"/>
                  </a:lnTo>
                  <a:lnTo>
                    <a:pt x="1344691" y="137830"/>
                  </a:lnTo>
                  <a:lnTo>
                    <a:pt x="0" y="137830"/>
                  </a:lnTo>
                  <a:close/>
                </a:path>
              </a:pathLst>
            </a:custGeom>
            <a:solidFill>
              <a:srgbClr val="9F9F9F"/>
            </a:solidFill>
          </p:spPr>
        </p:sp>
        <p:sp>
          <p:nvSpPr>
            <p:cNvPr name="TextBox 10" id="10"/>
            <p:cNvSpPr txBox="true"/>
            <p:nvPr/>
          </p:nvSpPr>
          <p:spPr>
            <a:xfrm>
              <a:off x="0" y="-38100"/>
              <a:ext cx="1344691" cy="17593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475264" y="9878611"/>
            <a:ext cx="2552811" cy="816778"/>
            <a:chOff x="0" y="0"/>
            <a:chExt cx="672345" cy="215118"/>
          </a:xfrm>
        </p:grpSpPr>
        <p:sp>
          <p:nvSpPr>
            <p:cNvPr name="Freeform 12" id="12"/>
            <p:cNvSpPr/>
            <p:nvPr/>
          </p:nvSpPr>
          <p:spPr>
            <a:xfrm flipH="false" flipV="false" rot="0">
              <a:off x="0" y="0"/>
              <a:ext cx="672345" cy="215118"/>
            </a:xfrm>
            <a:custGeom>
              <a:avLst/>
              <a:gdLst/>
              <a:ahLst/>
              <a:cxnLst/>
              <a:rect r="r" b="b" t="t" l="l"/>
              <a:pathLst>
                <a:path h="215118" w="672345">
                  <a:moveTo>
                    <a:pt x="0" y="0"/>
                  </a:moveTo>
                  <a:lnTo>
                    <a:pt x="672345" y="0"/>
                  </a:lnTo>
                  <a:lnTo>
                    <a:pt x="672345" y="215118"/>
                  </a:lnTo>
                  <a:lnTo>
                    <a:pt x="0" y="215118"/>
                  </a:lnTo>
                  <a:close/>
                </a:path>
              </a:pathLst>
            </a:custGeom>
            <a:solidFill>
              <a:srgbClr val="9F9F9F"/>
            </a:solidFill>
          </p:spPr>
        </p:sp>
        <p:sp>
          <p:nvSpPr>
            <p:cNvPr name="TextBox 13" id="13"/>
            <p:cNvSpPr txBox="true"/>
            <p:nvPr/>
          </p:nvSpPr>
          <p:spPr>
            <a:xfrm>
              <a:off x="0" y="-38100"/>
              <a:ext cx="672345" cy="253218"/>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6828340" y="224496"/>
            <a:ext cx="2552811" cy="1563029"/>
            <a:chOff x="0" y="0"/>
            <a:chExt cx="672345" cy="411662"/>
          </a:xfrm>
        </p:grpSpPr>
        <p:sp>
          <p:nvSpPr>
            <p:cNvPr name="Freeform 15" id="15"/>
            <p:cNvSpPr/>
            <p:nvPr/>
          </p:nvSpPr>
          <p:spPr>
            <a:xfrm flipH="false" flipV="false" rot="0">
              <a:off x="0" y="0"/>
              <a:ext cx="672345" cy="411662"/>
            </a:xfrm>
            <a:custGeom>
              <a:avLst/>
              <a:gdLst/>
              <a:ahLst/>
              <a:cxnLst/>
              <a:rect r="r" b="b" t="t" l="l"/>
              <a:pathLst>
                <a:path h="411662" w="672345">
                  <a:moveTo>
                    <a:pt x="0" y="0"/>
                  </a:moveTo>
                  <a:lnTo>
                    <a:pt x="672345" y="0"/>
                  </a:lnTo>
                  <a:lnTo>
                    <a:pt x="672345" y="411662"/>
                  </a:lnTo>
                  <a:lnTo>
                    <a:pt x="0" y="411662"/>
                  </a:lnTo>
                  <a:close/>
                </a:path>
              </a:pathLst>
            </a:custGeom>
            <a:solidFill>
              <a:srgbClr val="9F9F9F"/>
            </a:solidFill>
          </p:spPr>
        </p:sp>
        <p:sp>
          <p:nvSpPr>
            <p:cNvPr name="TextBox 16" id="16"/>
            <p:cNvSpPr txBox="true"/>
            <p:nvPr/>
          </p:nvSpPr>
          <p:spPr>
            <a:xfrm>
              <a:off x="0" y="-38100"/>
              <a:ext cx="672345" cy="449762"/>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false" rot="0">
            <a:off x="1335836" y="5835172"/>
            <a:ext cx="1583740" cy="1583740"/>
          </a:xfrm>
          <a:custGeom>
            <a:avLst/>
            <a:gdLst/>
            <a:ahLst/>
            <a:cxnLst/>
            <a:rect r="r" b="b" t="t" l="l"/>
            <a:pathLst>
              <a:path h="1583740" w="1583740">
                <a:moveTo>
                  <a:pt x="0" y="0"/>
                </a:moveTo>
                <a:lnTo>
                  <a:pt x="1583739" y="0"/>
                </a:lnTo>
                <a:lnTo>
                  <a:pt x="1583739" y="1583739"/>
                </a:lnTo>
                <a:lnTo>
                  <a:pt x="0" y="15837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125457" y="3559760"/>
            <a:ext cx="1583740" cy="1583740"/>
          </a:xfrm>
          <a:custGeom>
            <a:avLst/>
            <a:gdLst/>
            <a:ahLst/>
            <a:cxnLst/>
            <a:rect r="r" b="b" t="t" l="l"/>
            <a:pathLst>
              <a:path h="1583740" w="1583740">
                <a:moveTo>
                  <a:pt x="0" y="0"/>
                </a:moveTo>
                <a:lnTo>
                  <a:pt x="1583740" y="0"/>
                </a:lnTo>
                <a:lnTo>
                  <a:pt x="1583740" y="1583740"/>
                </a:lnTo>
                <a:lnTo>
                  <a:pt x="0" y="15837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8042592" y="6022543"/>
            <a:ext cx="1583740" cy="1583740"/>
          </a:xfrm>
          <a:custGeom>
            <a:avLst/>
            <a:gdLst/>
            <a:ahLst/>
            <a:cxnLst/>
            <a:rect r="r" b="b" t="t" l="l"/>
            <a:pathLst>
              <a:path h="1583740" w="1583740">
                <a:moveTo>
                  <a:pt x="0" y="0"/>
                </a:moveTo>
                <a:lnTo>
                  <a:pt x="1583740" y="0"/>
                </a:lnTo>
                <a:lnTo>
                  <a:pt x="1583740" y="1583740"/>
                </a:lnTo>
                <a:lnTo>
                  <a:pt x="0" y="15837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2591419" y="3429154"/>
            <a:ext cx="1583740" cy="1583740"/>
          </a:xfrm>
          <a:custGeom>
            <a:avLst/>
            <a:gdLst/>
            <a:ahLst/>
            <a:cxnLst/>
            <a:rect r="r" b="b" t="t" l="l"/>
            <a:pathLst>
              <a:path h="1583740" w="1583740">
                <a:moveTo>
                  <a:pt x="0" y="0"/>
                </a:moveTo>
                <a:lnTo>
                  <a:pt x="1583740" y="0"/>
                </a:lnTo>
                <a:lnTo>
                  <a:pt x="1583740" y="1583739"/>
                </a:lnTo>
                <a:lnTo>
                  <a:pt x="0" y="158373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028700" y="923925"/>
            <a:ext cx="8821402" cy="863600"/>
          </a:xfrm>
          <a:prstGeom prst="rect">
            <a:avLst/>
          </a:prstGeom>
        </p:spPr>
        <p:txBody>
          <a:bodyPr anchor="t" rtlCol="false" tIns="0" lIns="0" bIns="0" rIns="0">
            <a:spAutoFit/>
          </a:bodyPr>
          <a:lstStyle/>
          <a:p>
            <a:pPr>
              <a:lnSpc>
                <a:spcPts val="7000"/>
              </a:lnSpc>
            </a:pPr>
            <a:r>
              <a:rPr lang="en-US" sz="5000">
                <a:solidFill>
                  <a:srgbClr val="000000"/>
                </a:solidFill>
                <a:latin typeface="Garet Light"/>
              </a:rPr>
              <a:t>Types of Encryptions</a:t>
            </a:r>
          </a:p>
        </p:txBody>
      </p:sp>
      <p:sp>
        <p:nvSpPr>
          <p:cNvPr name="TextBox 22" id="22"/>
          <p:cNvSpPr txBox="true"/>
          <p:nvPr/>
        </p:nvSpPr>
        <p:spPr>
          <a:xfrm rot="0">
            <a:off x="1643170" y="6004107"/>
            <a:ext cx="3274157"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Symmetric </a:t>
            </a:r>
          </a:p>
        </p:txBody>
      </p:sp>
      <p:sp>
        <p:nvSpPr>
          <p:cNvPr name="TextBox 23" id="23"/>
          <p:cNvSpPr txBox="true"/>
          <p:nvPr/>
        </p:nvSpPr>
        <p:spPr>
          <a:xfrm rot="0">
            <a:off x="8834462" y="5999640"/>
            <a:ext cx="4347721"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Hash Function</a:t>
            </a:r>
          </a:p>
        </p:txBody>
      </p:sp>
      <p:sp>
        <p:nvSpPr>
          <p:cNvPr name="TextBox 24" id="24"/>
          <p:cNvSpPr txBox="true"/>
          <p:nvPr/>
        </p:nvSpPr>
        <p:spPr>
          <a:xfrm rot="0">
            <a:off x="12781436" y="4457665"/>
            <a:ext cx="4477864"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Cipher</a:t>
            </a:r>
          </a:p>
        </p:txBody>
      </p:sp>
      <p:sp>
        <p:nvSpPr>
          <p:cNvPr name="TextBox 25" id="25"/>
          <p:cNvSpPr txBox="true"/>
          <p:nvPr/>
        </p:nvSpPr>
        <p:spPr>
          <a:xfrm rot="0">
            <a:off x="4626018" y="4448574"/>
            <a:ext cx="4208444"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Asymmetic</a:t>
            </a:r>
          </a:p>
        </p:txBody>
      </p:sp>
      <p:sp>
        <p:nvSpPr>
          <p:cNvPr name="TextBox 26" id="26"/>
          <p:cNvSpPr txBox="true"/>
          <p:nvPr/>
        </p:nvSpPr>
        <p:spPr>
          <a:xfrm rot="0">
            <a:off x="5093161" y="2417209"/>
            <a:ext cx="3274157" cy="1974215"/>
          </a:xfrm>
          <a:prstGeom prst="rect">
            <a:avLst/>
          </a:prstGeom>
        </p:spPr>
        <p:txBody>
          <a:bodyPr anchor="t" rtlCol="false" tIns="0" lIns="0" bIns="0" rIns="0">
            <a:spAutoFit/>
          </a:bodyPr>
          <a:lstStyle/>
          <a:p>
            <a:pPr>
              <a:lnSpc>
                <a:spcPts val="1960"/>
              </a:lnSpc>
            </a:pPr>
            <a:r>
              <a:rPr lang="en-US" sz="1400">
                <a:solidFill>
                  <a:srgbClr val="000000"/>
                </a:solidFill>
                <a:latin typeface="Garet Bold"/>
              </a:rPr>
              <a:t>Also known as public-key encryption, asymmetric encryption involves different keys: a public key for encryption (freely available) and a private key for decryption (kept secret). Although slower, it provides stronger security</a:t>
            </a:r>
          </a:p>
        </p:txBody>
      </p:sp>
      <p:sp>
        <p:nvSpPr>
          <p:cNvPr name="TextBox 27" id="27"/>
          <p:cNvSpPr txBox="true"/>
          <p:nvPr/>
        </p:nvSpPr>
        <p:spPr>
          <a:xfrm rot="0">
            <a:off x="1643170" y="6844407"/>
            <a:ext cx="3274157" cy="1726565"/>
          </a:xfrm>
          <a:prstGeom prst="rect">
            <a:avLst/>
          </a:prstGeom>
        </p:spPr>
        <p:txBody>
          <a:bodyPr anchor="t" rtlCol="false" tIns="0" lIns="0" bIns="0" rIns="0">
            <a:spAutoFit/>
          </a:bodyPr>
          <a:lstStyle/>
          <a:p>
            <a:pPr>
              <a:lnSpc>
                <a:spcPts val="1960"/>
              </a:lnSpc>
            </a:pPr>
            <a:r>
              <a:rPr lang="en-US" sz="1400">
                <a:solidFill>
                  <a:srgbClr val="000000"/>
                </a:solidFill>
                <a:latin typeface="Garet Bold"/>
              </a:rPr>
              <a:t>Symmetric encryption uses the same key for both encryption and decryption of data. It’s like having a shared secret between the sender and receiver. While faster and efficient, securely exchanging the key becomes crucial.</a:t>
            </a:r>
          </a:p>
        </p:txBody>
      </p:sp>
      <p:sp>
        <p:nvSpPr>
          <p:cNvPr name="TextBox 28" id="28"/>
          <p:cNvSpPr txBox="true"/>
          <p:nvPr/>
        </p:nvSpPr>
        <p:spPr>
          <a:xfrm rot="0">
            <a:off x="9272832" y="6984525"/>
            <a:ext cx="3508603" cy="984442"/>
          </a:xfrm>
          <a:prstGeom prst="rect">
            <a:avLst/>
          </a:prstGeom>
        </p:spPr>
        <p:txBody>
          <a:bodyPr anchor="t" rtlCol="false" tIns="0" lIns="0" bIns="0" rIns="0">
            <a:spAutoFit/>
          </a:bodyPr>
          <a:lstStyle/>
          <a:p>
            <a:pPr>
              <a:lnSpc>
                <a:spcPts val="1981"/>
              </a:lnSpc>
            </a:pPr>
            <a:r>
              <a:rPr lang="en-US" sz="1415">
                <a:solidFill>
                  <a:srgbClr val="000000"/>
                </a:solidFill>
                <a:latin typeface="Garet Bold"/>
              </a:rPr>
              <a:t>Hash functions create fixed-size hash values from arbitrary-length input. They are one-way and collision resistant.</a:t>
            </a:r>
          </a:p>
        </p:txBody>
      </p:sp>
      <p:sp>
        <p:nvSpPr>
          <p:cNvPr name="TextBox 29" id="29"/>
          <p:cNvSpPr txBox="true"/>
          <p:nvPr/>
        </p:nvSpPr>
        <p:spPr>
          <a:xfrm rot="0">
            <a:off x="13383289" y="2926985"/>
            <a:ext cx="3445051" cy="1294039"/>
          </a:xfrm>
          <a:prstGeom prst="rect">
            <a:avLst/>
          </a:prstGeom>
        </p:spPr>
        <p:txBody>
          <a:bodyPr anchor="t" rtlCol="false" tIns="0" lIns="0" bIns="0" rIns="0">
            <a:spAutoFit/>
          </a:bodyPr>
          <a:lstStyle/>
          <a:p>
            <a:pPr>
              <a:lnSpc>
                <a:spcPts val="2062"/>
              </a:lnSpc>
            </a:pPr>
            <a:r>
              <a:rPr lang="en-US" sz="1473">
                <a:solidFill>
                  <a:srgbClr val="000000"/>
                </a:solidFill>
                <a:latin typeface="Garet Bold"/>
              </a:rPr>
              <a:t> Is an algorithm that performs encryption or decryption. It follows a series of well-defined steps, converting information into a cipher or code.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667966" y="1452830"/>
            <a:ext cx="11047505" cy="11752664"/>
          </a:xfrm>
          <a:custGeom>
            <a:avLst/>
            <a:gdLst/>
            <a:ahLst/>
            <a:cxnLst/>
            <a:rect r="r" b="b" t="t" l="l"/>
            <a:pathLst>
              <a:path h="11752664" w="11047505">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877931" y="1436370"/>
            <a:ext cx="7381369" cy="7805470"/>
            <a:chOff x="0" y="0"/>
            <a:chExt cx="6350025" cy="6714870"/>
          </a:xfrm>
        </p:grpSpPr>
        <p:sp>
          <p:nvSpPr>
            <p:cNvPr name="Freeform 10" id="10"/>
            <p:cNvSpPr/>
            <p:nvPr/>
          </p:nvSpPr>
          <p:spPr>
            <a:xfrm flipH="false" flipV="false" rot="0">
              <a:off x="0" y="0"/>
              <a:ext cx="6350026" cy="6714870"/>
            </a:xfrm>
            <a:custGeom>
              <a:avLst/>
              <a:gdLst/>
              <a:ahLst/>
              <a:cxnLst/>
              <a:rect r="r" b="b" t="t" l="l"/>
              <a:pathLst>
                <a:path h="6714870" w="6350026">
                  <a:moveTo>
                    <a:pt x="0" y="0"/>
                  </a:moveTo>
                  <a:lnTo>
                    <a:pt x="6350026" y="0"/>
                  </a:lnTo>
                  <a:lnTo>
                    <a:pt x="6350026" y="6714870"/>
                  </a:lnTo>
                  <a:lnTo>
                    <a:pt x="0" y="6714870"/>
                  </a:lnTo>
                  <a:close/>
                </a:path>
              </a:pathLst>
            </a:custGeom>
            <a:blipFill>
              <a:blip r:embed="rId4"/>
              <a:stretch>
                <a:fillRect l="-2872" t="0" r="-2872" b="0"/>
              </a:stretch>
            </a:blipFill>
          </p:spPr>
        </p:sp>
      </p:grpSp>
      <p:sp>
        <p:nvSpPr>
          <p:cNvPr name="TextBox 11" id="11"/>
          <p:cNvSpPr txBox="true"/>
          <p:nvPr/>
        </p:nvSpPr>
        <p:spPr>
          <a:xfrm rot="0">
            <a:off x="886883" y="506730"/>
            <a:ext cx="8099342" cy="929640"/>
          </a:xfrm>
          <a:prstGeom prst="rect">
            <a:avLst/>
          </a:prstGeom>
        </p:spPr>
        <p:txBody>
          <a:bodyPr anchor="t" rtlCol="false" tIns="0" lIns="0" bIns="0" rIns="0">
            <a:spAutoFit/>
          </a:bodyPr>
          <a:lstStyle/>
          <a:p>
            <a:pPr algn="ctr">
              <a:lnSpc>
                <a:spcPts val="7559"/>
              </a:lnSpc>
            </a:pPr>
            <a:r>
              <a:rPr lang="en-US" sz="5400">
                <a:solidFill>
                  <a:srgbClr val="000000"/>
                </a:solidFill>
                <a:latin typeface="Tomorrow"/>
              </a:rPr>
              <a:t>Symmetric Encryption</a:t>
            </a:r>
          </a:p>
        </p:txBody>
      </p:sp>
      <p:sp>
        <p:nvSpPr>
          <p:cNvPr name="TextBox 12" id="12"/>
          <p:cNvSpPr txBox="true"/>
          <p:nvPr/>
        </p:nvSpPr>
        <p:spPr>
          <a:xfrm rot="0">
            <a:off x="1028700" y="1702698"/>
            <a:ext cx="7815709" cy="7415530"/>
          </a:xfrm>
          <a:prstGeom prst="rect">
            <a:avLst/>
          </a:prstGeom>
        </p:spPr>
        <p:txBody>
          <a:bodyPr anchor="t" rtlCol="false" tIns="0" lIns="0" bIns="0" rIns="0">
            <a:spAutoFit/>
          </a:bodyPr>
          <a:lstStyle/>
          <a:p>
            <a:pPr>
              <a:lnSpc>
                <a:spcPts val="3919"/>
              </a:lnSpc>
            </a:pPr>
            <a:r>
              <a:rPr lang="en-US" sz="2799">
                <a:solidFill>
                  <a:srgbClr val="000000"/>
                </a:solidFill>
                <a:latin typeface="Garet Light"/>
              </a:rPr>
              <a:t>- Symmetric encryption is a method where the </a:t>
            </a:r>
            <a:r>
              <a:rPr lang="en-US" sz="2799">
                <a:solidFill>
                  <a:srgbClr val="000000"/>
                </a:solidFill>
                <a:latin typeface="Garet Bold"/>
              </a:rPr>
              <a:t>same key</a:t>
            </a:r>
            <a:r>
              <a:rPr lang="en-US" sz="2799">
                <a:solidFill>
                  <a:srgbClr val="000000"/>
                </a:solidFill>
                <a:latin typeface="Garet Light"/>
              </a:rPr>
              <a:t> is used for both </a:t>
            </a:r>
            <a:r>
              <a:rPr lang="en-US" sz="2799">
                <a:solidFill>
                  <a:srgbClr val="000000"/>
                </a:solidFill>
                <a:latin typeface="Garet Bold"/>
              </a:rPr>
              <a:t>encryption</a:t>
            </a:r>
            <a:r>
              <a:rPr lang="en-US" sz="2799">
                <a:solidFill>
                  <a:srgbClr val="000000"/>
                </a:solidFill>
                <a:latin typeface="Garet Light"/>
              </a:rPr>
              <a:t> and </a:t>
            </a:r>
            <a:r>
              <a:rPr lang="en-US" sz="2799">
                <a:solidFill>
                  <a:srgbClr val="000000"/>
                </a:solidFill>
                <a:latin typeface="Garet Bold"/>
              </a:rPr>
              <a:t>decryption</a:t>
            </a:r>
            <a:r>
              <a:rPr lang="en-US" sz="2799">
                <a:solidFill>
                  <a:srgbClr val="000000"/>
                </a:solidFill>
                <a:latin typeface="Garet Light"/>
              </a:rPr>
              <a:t> of data.</a:t>
            </a:r>
          </a:p>
          <a:p>
            <a:pPr>
              <a:lnSpc>
                <a:spcPts val="3919"/>
              </a:lnSpc>
            </a:pPr>
            <a:r>
              <a:rPr lang="en-US" sz="2799">
                <a:solidFill>
                  <a:srgbClr val="000000"/>
                </a:solidFill>
                <a:latin typeface="Garet Light"/>
              </a:rPr>
              <a:t>- Both the sender and receiver must have a copy of the secret key.</a:t>
            </a:r>
          </a:p>
          <a:p>
            <a:pPr>
              <a:lnSpc>
                <a:spcPts val="3919"/>
              </a:lnSpc>
            </a:pPr>
            <a:r>
              <a:rPr lang="en-US" sz="2799">
                <a:solidFill>
                  <a:srgbClr val="000000"/>
                </a:solidFill>
                <a:latin typeface="Garet Light"/>
              </a:rPr>
              <a:t>- It is faster and more efficient compared to asymmetric encryption because it involves simpler mathematical operations.</a:t>
            </a:r>
          </a:p>
          <a:p>
            <a:pPr>
              <a:lnSpc>
                <a:spcPts val="3919"/>
              </a:lnSpc>
            </a:pPr>
            <a:r>
              <a:rPr lang="en-US" sz="2799">
                <a:solidFill>
                  <a:srgbClr val="000000"/>
                </a:solidFill>
                <a:latin typeface="Garet Light"/>
              </a:rPr>
              <a:t>- Examples: AES (Advanced Encryption Standard) and DES (Data Encryption Standard).</a:t>
            </a:r>
          </a:p>
          <a:p>
            <a:pPr>
              <a:lnSpc>
                <a:spcPts val="3919"/>
              </a:lnSpc>
            </a:pPr>
            <a:r>
              <a:rPr lang="en-US" sz="2799">
                <a:solidFill>
                  <a:srgbClr val="000000"/>
                </a:solidFill>
                <a:latin typeface="Garet Light"/>
              </a:rPr>
              <a:t>- Real-world example: It’s like a lockbox where the same key can lock and unlock 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667966" y="1452830"/>
            <a:ext cx="11047505" cy="11752664"/>
          </a:xfrm>
          <a:custGeom>
            <a:avLst/>
            <a:gdLst/>
            <a:ahLst/>
            <a:cxnLst/>
            <a:rect r="r" b="b" t="t" l="l"/>
            <a:pathLst>
              <a:path h="11752664" w="11047505">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9615236" y="1452830"/>
            <a:ext cx="7644064" cy="8319820"/>
            <a:chOff x="0" y="0"/>
            <a:chExt cx="6350025" cy="6911385"/>
          </a:xfrm>
        </p:grpSpPr>
        <p:sp>
          <p:nvSpPr>
            <p:cNvPr name="Freeform 10" id="10"/>
            <p:cNvSpPr/>
            <p:nvPr/>
          </p:nvSpPr>
          <p:spPr>
            <a:xfrm flipH="false" flipV="false" rot="0">
              <a:off x="0" y="0"/>
              <a:ext cx="6350026" cy="6911384"/>
            </a:xfrm>
            <a:custGeom>
              <a:avLst/>
              <a:gdLst/>
              <a:ahLst/>
              <a:cxnLst/>
              <a:rect r="r" b="b" t="t" l="l"/>
              <a:pathLst>
                <a:path h="6911384" w="6350026">
                  <a:moveTo>
                    <a:pt x="0" y="0"/>
                  </a:moveTo>
                  <a:lnTo>
                    <a:pt x="6350026" y="0"/>
                  </a:lnTo>
                  <a:lnTo>
                    <a:pt x="6350026" y="6911384"/>
                  </a:lnTo>
                  <a:lnTo>
                    <a:pt x="0" y="6911384"/>
                  </a:lnTo>
                  <a:close/>
                </a:path>
              </a:pathLst>
            </a:custGeom>
            <a:blipFill>
              <a:blip r:embed="rId4"/>
              <a:stretch>
                <a:fillRect l="-4420" t="0" r="-4420" b="0"/>
              </a:stretch>
            </a:blipFill>
          </p:spPr>
        </p:sp>
      </p:grpSp>
      <p:sp>
        <p:nvSpPr>
          <p:cNvPr name="TextBox 11" id="11"/>
          <p:cNvSpPr txBox="true"/>
          <p:nvPr/>
        </p:nvSpPr>
        <p:spPr>
          <a:xfrm rot="0">
            <a:off x="886883" y="506730"/>
            <a:ext cx="8099342" cy="929640"/>
          </a:xfrm>
          <a:prstGeom prst="rect">
            <a:avLst/>
          </a:prstGeom>
        </p:spPr>
        <p:txBody>
          <a:bodyPr anchor="t" rtlCol="false" tIns="0" lIns="0" bIns="0" rIns="0">
            <a:spAutoFit/>
          </a:bodyPr>
          <a:lstStyle/>
          <a:p>
            <a:pPr algn="ctr">
              <a:lnSpc>
                <a:spcPts val="7559"/>
              </a:lnSpc>
            </a:pPr>
            <a:r>
              <a:rPr lang="en-US" sz="5400">
                <a:solidFill>
                  <a:srgbClr val="000000"/>
                </a:solidFill>
                <a:latin typeface="Tomorrow"/>
              </a:rPr>
              <a:t>Asymmetric Encryption</a:t>
            </a:r>
          </a:p>
        </p:txBody>
      </p:sp>
      <p:sp>
        <p:nvSpPr>
          <p:cNvPr name="TextBox 12" id="12"/>
          <p:cNvSpPr txBox="true"/>
          <p:nvPr/>
        </p:nvSpPr>
        <p:spPr>
          <a:xfrm rot="0">
            <a:off x="1028700" y="1712223"/>
            <a:ext cx="7815709" cy="8075295"/>
          </a:xfrm>
          <a:prstGeom prst="rect">
            <a:avLst/>
          </a:prstGeom>
        </p:spPr>
        <p:txBody>
          <a:bodyPr anchor="t" rtlCol="false" tIns="0" lIns="0" bIns="0" rIns="0">
            <a:spAutoFit/>
          </a:bodyPr>
          <a:lstStyle/>
          <a:p>
            <a:pPr>
              <a:lnSpc>
                <a:spcPts val="3779"/>
              </a:lnSpc>
            </a:pPr>
            <a:r>
              <a:rPr lang="en-US" sz="2700">
                <a:solidFill>
                  <a:srgbClr val="000000"/>
                </a:solidFill>
                <a:latin typeface="Garet Light"/>
              </a:rPr>
              <a:t>-Asymmetric encryption, also known as </a:t>
            </a:r>
            <a:r>
              <a:rPr lang="en-US" sz="2700">
                <a:solidFill>
                  <a:srgbClr val="000000"/>
                </a:solidFill>
                <a:latin typeface="Garet Bold"/>
              </a:rPr>
              <a:t>public-key encryption</a:t>
            </a:r>
            <a:r>
              <a:rPr lang="en-US" sz="2700">
                <a:solidFill>
                  <a:srgbClr val="000000"/>
                </a:solidFill>
                <a:latin typeface="Garet Light"/>
              </a:rPr>
              <a:t>, uses different keys for </a:t>
            </a:r>
            <a:r>
              <a:rPr lang="en-US" sz="2700">
                <a:solidFill>
                  <a:srgbClr val="000000"/>
                </a:solidFill>
                <a:latin typeface="Garet Bold"/>
              </a:rPr>
              <a:t>encryption</a:t>
            </a:r>
            <a:r>
              <a:rPr lang="en-US" sz="2700">
                <a:solidFill>
                  <a:srgbClr val="000000"/>
                </a:solidFill>
                <a:latin typeface="Garet Light"/>
              </a:rPr>
              <a:t> and </a:t>
            </a:r>
            <a:r>
              <a:rPr lang="en-US" sz="2700">
                <a:solidFill>
                  <a:srgbClr val="000000"/>
                </a:solidFill>
                <a:latin typeface="Garet Bold"/>
              </a:rPr>
              <a:t>decryption</a:t>
            </a:r>
            <a:r>
              <a:rPr lang="en-US" sz="2700">
                <a:solidFill>
                  <a:srgbClr val="000000"/>
                </a:solidFill>
                <a:latin typeface="Garet Light"/>
              </a:rPr>
              <a:t>.</a:t>
            </a:r>
          </a:p>
          <a:p>
            <a:pPr>
              <a:lnSpc>
                <a:spcPts val="3779"/>
              </a:lnSpc>
            </a:pPr>
            <a:r>
              <a:rPr lang="en-US" sz="2700">
                <a:solidFill>
                  <a:srgbClr val="000000"/>
                </a:solidFill>
                <a:latin typeface="Garet Light"/>
              </a:rPr>
              <a:t>- It involves a pair of keys: a </a:t>
            </a:r>
            <a:r>
              <a:rPr lang="en-US" sz="2700">
                <a:solidFill>
                  <a:srgbClr val="000000"/>
                </a:solidFill>
                <a:latin typeface="Garet Bold"/>
              </a:rPr>
              <a:t>public key</a:t>
            </a:r>
            <a:r>
              <a:rPr lang="en-US" sz="2700">
                <a:solidFill>
                  <a:srgbClr val="000000"/>
                </a:solidFill>
                <a:latin typeface="Garet Light"/>
              </a:rPr>
              <a:t> for encryption and a </a:t>
            </a:r>
            <a:r>
              <a:rPr lang="en-US" sz="2700">
                <a:solidFill>
                  <a:srgbClr val="000000"/>
                </a:solidFill>
                <a:latin typeface="Garet Bold"/>
              </a:rPr>
              <a:t>private key</a:t>
            </a:r>
            <a:r>
              <a:rPr lang="en-US" sz="2700">
                <a:solidFill>
                  <a:srgbClr val="000000"/>
                </a:solidFill>
                <a:latin typeface="Garet Light"/>
              </a:rPr>
              <a:t> for decryption.</a:t>
            </a:r>
          </a:p>
          <a:p>
            <a:pPr>
              <a:lnSpc>
                <a:spcPts val="3779"/>
              </a:lnSpc>
            </a:pPr>
            <a:r>
              <a:rPr lang="en-US" sz="2700">
                <a:solidFill>
                  <a:srgbClr val="000000"/>
                </a:solidFill>
                <a:latin typeface="Garet Light"/>
              </a:rPr>
              <a:t>- The public key is freely available to anyone, while the private key is kept secret by the owner.</a:t>
            </a:r>
          </a:p>
          <a:p>
            <a:pPr>
              <a:lnSpc>
                <a:spcPts val="3779"/>
              </a:lnSpc>
            </a:pPr>
            <a:r>
              <a:rPr lang="en-US" sz="2700">
                <a:solidFill>
                  <a:srgbClr val="000000"/>
                </a:solidFill>
                <a:latin typeface="Garet Light"/>
              </a:rPr>
              <a:t>- It offers greater security but is slower compared to symmetric encryption.</a:t>
            </a:r>
          </a:p>
          <a:p>
            <a:pPr>
              <a:lnSpc>
                <a:spcPts val="3779"/>
              </a:lnSpc>
            </a:pPr>
            <a:r>
              <a:rPr lang="en-US" sz="2700">
                <a:solidFill>
                  <a:srgbClr val="000000"/>
                </a:solidFill>
                <a:latin typeface="Garet Light"/>
              </a:rPr>
              <a:t>- Examples: RSA (Rivest-Shamir-Adleman) and ECC (Elliptic Curve Cryptography).</a:t>
            </a:r>
          </a:p>
          <a:p>
            <a:pPr>
              <a:lnSpc>
                <a:spcPts val="3779"/>
              </a:lnSpc>
            </a:pPr>
            <a:r>
              <a:rPr lang="en-US" sz="2700">
                <a:solidFill>
                  <a:srgbClr val="000000"/>
                </a:solidFill>
                <a:latin typeface="Garet Light"/>
              </a:rPr>
              <a:t>- Real-world example: It’s like a mailbox where anyone can drop a letter (encrypt) using the public slot, but only the owner can open (decrypt) it with the private key.</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4938489" y="249241"/>
            <a:ext cx="7811840" cy="1387469"/>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Examples</a:t>
            </a:r>
          </a:p>
        </p:txBody>
      </p:sp>
      <p:sp>
        <p:nvSpPr>
          <p:cNvPr name="TextBox 9" id="9"/>
          <p:cNvSpPr txBox="true"/>
          <p:nvPr/>
        </p:nvSpPr>
        <p:spPr>
          <a:xfrm rot="0">
            <a:off x="1028700" y="1866673"/>
            <a:ext cx="16230600" cy="7557317"/>
          </a:xfrm>
          <a:prstGeom prst="rect">
            <a:avLst/>
          </a:prstGeom>
        </p:spPr>
        <p:txBody>
          <a:bodyPr anchor="t" rtlCol="false" tIns="0" lIns="0" bIns="0" rIns="0">
            <a:spAutoFit/>
          </a:bodyPr>
          <a:lstStyle/>
          <a:p>
            <a:pPr>
              <a:lnSpc>
                <a:spcPts val="3979"/>
              </a:lnSpc>
            </a:pPr>
            <a:r>
              <a:rPr lang="en-US" sz="2842">
                <a:solidFill>
                  <a:srgbClr val="000000"/>
                </a:solidFill>
                <a:latin typeface="Garet Light"/>
              </a:rPr>
              <a:t>Cryptography Algorithms</a:t>
            </a:r>
          </a:p>
          <a:p>
            <a:pPr>
              <a:lnSpc>
                <a:spcPts val="3979"/>
              </a:lnSpc>
            </a:pPr>
          </a:p>
          <a:p>
            <a:pPr>
              <a:lnSpc>
                <a:spcPts val="3979"/>
              </a:lnSpc>
            </a:pPr>
            <a:r>
              <a:rPr lang="en-US" sz="2842">
                <a:solidFill>
                  <a:srgbClr val="000000"/>
                </a:solidFill>
                <a:latin typeface="Garet Light"/>
              </a:rPr>
              <a:t>    -DES (Data Encryption Standard): This is a symmetric-key algorithm for the encryption of digital data. Although its short key length of 56 bits makes it too insecure for most current applications, it was highly influential in the advancement of modern cryptography.</a:t>
            </a:r>
          </a:p>
          <a:p>
            <a:pPr>
              <a:lnSpc>
                <a:spcPts val="3979"/>
              </a:lnSpc>
            </a:pPr>
          </a:p>
          <a:p>
            <a:pPr>
              <a:lnSpc>
                <a:spcPts val="3979"/>
              </a:lnSpc>
            </a:pPr>
            <a:r>
              <a:rPr lang="en-US" sz="2842">
                <a:solidFill>
                  <a:srgbClr val="000000"/>
                </a:solidFill>
                <a:latin typeface="Garet Light"/>
              </a:rPr>
              <a:t>    - RSA (Rivest-Shamir-Adleman): This is one of the first public-key cryptosystems and is widely used for secure data transmission. In such a cryptosystem, the encryption key is public and distinct from the decryption key which is kept secret.</a:t>
            </a:r>
          </a:p>
          <a:p>
            <a:pPr>
              <a:lnSpc>
                <a:spcPts val="3979"/>
              </a:lnSpc>
            </a:pPr>
          </a:p>
          <a:p>
            <a:pPr>
              <a:lnSpc>
                <a:spcPts val="3979"/>
              </a:lnSpc>
            </a:pPr>
            <a:r>
              <a:rPr lang="en-US" sz="2842">
                <a:solidFill>
                  <a:srgbClr val="000000"/>
                </a:solidFill>
                <a:latin typeface="Garet Light"/>
              </a:rPr>
              <a:t>    -AES (Advanced Encryption Standard): This is a symmetric encryption algorithm established by the U.S. National Institute of Standards and Technology (NIST) in 2001. It is a block cipher that encrypts data in 128-bit blocks and uses key sizes of 128, 192, or 256 bits.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grpSp>
        <p:nvGrpSpPr>
          <p:cNvPr name="Group 2" id="2"/>
          <p:cNvGrpSpPr/>
          <p:nvPr/>
        </p:nvGrpSpPr>
        <p:grpSpPr>
          <a:xfrm rot="0">
            <a:off x="-608531" y="514350"/>
            <a:ext cx="1192202" cy="9258300"/>
            <a:chOff x="0" y="0"/>
            <a:chExt cx="313995" cy="2438400"/>
          </a:xfrm>
        </p:grpSpPr>
        <p:sp>
          <p:nvSpPr>
            <p:cNvPr name="Freeform 3" id="3"/>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4" id="4"/>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704329" y="514350"/>
            <a:ext cx="1192202" cy="9258300"/>
            <a:chOff x="0" y="0"/>
            <a:chExt cx="313995" cy="2438400"/>
          </a:xfrm>
        </p:grpSpPr>
        <p:sp>
          <p:nvSpPr>
            <p:cNvPr name="Freeform 6" id="6"/>
            <p:cNvSpPr/>
            <p:nvPr/>
          </p:nvSpPr>
          <p:spPr>
            <a:xfrm flipH="false" flipV="false" rot="0">
              <a:off x="0" y="0"/>
              <a:ext cx="313995" cy="2438400"/>
            </a:xfrm>
            <a:custGeom>
              <a:avLst/>
              <a:gdLst/>
              <a:ahLst/>
              <a:cxnLst/>
              <a:rect r="r" b="b" t="t" l="l"/>
              <a:pathLst>
                <a:path h="2438400" w="313995">
                  <a:moveTo>
                    <a:pt x="0" y="0"/>
                  </a:moveTo>
                  <a:lnTo>
                    <a:pt x="313995" y="0"/>
                  </a:lnTo>
                  <a:lnTo>
                    <a:pt x="313995" y="2438400"/>
                  </a:lnTo>
                  <a:lnTo>
                    <a:pt x="0" y="2438400"/>
                  </a:lnTo>
                  <a:close/>
                </a:path>
              </a:pathLst>
            </a:custGeom>
            <a:solidFill>
              <a:srgbClr val="9F9F9F"/>
            </a:solidFill>
          </p:spPr>
        </p:sp>
        <p:sp>
          <p:nvSpPr>
            <p:cNvPr name="TextBox 7" id="7"/>
            <p:cNvSpPr txBox="true"/>
            <p:nvPr/>
          </p:nvSpPr>
          <p:spPr>
            <a:xfrm>
              <a:off x="0" y="-38100"/>
              <a:ext cx="313995" cy="2476500"/>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false" rot="0">
            <a:off x="5667966" y="1452830"/>
            <a:ext cx="11047505" cy="11752664"/>
          </a:xfrm>
          <a:custGeom>
            <a:avLst/>
            <a:gdLst/>
            <a:ahLst/>
            <a:cxnLst/>
            <a:rect r="r" b="b" t="t" l="l"/>
            <a:pathLst>
              <a:path h="11752664" w="11047505">
                <a:moveTo>
                  <a:pt x="0" y="0"/>
                </a:moveTo>
                <a:lnTo>
                  <a:pt x="11047505" y="0"/>
                </a:lnTo>
                <a:lnTo>
                  <a:pt x="11047505" y="11752665"/>
                </a:lnTo>
                <a:lnTo>
                  <a:pt x="0" y="11752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643102" y="1452830"/>
            <a:ext cx="9952127" cy="7655347"/>
            <a:chOff x="0" y="0"/>
            <a:chExt cx="8635567" cy="6642626"/>
          </a:xfrm>
        </p:grpSpPr>
        <p:sp>
          <p:nvSpPr>
            <p:cNvPr name="Freeform 10" id="10"/>
            <p:cNvSpPr/>
            <p:nvPr/>
          </p:nvSpPr>
          <p:spPr>
            <a:xfrm flipH="false" flipV="false" rot="0">
              <a:off x="0" y="0"/>
              <a:ext cx="8635567" cy="6642626"/>
            </a:xfrm>
            <a:custGeom>
              <a:avLst/>
              <a:gdLst/>
              <a:ahLst/>
              <a:cxnLst/>
              <a:rect r="r" b="b" t="t" l="l"/>
              <a:pathLst>
                <a:path h="6642626" w="8635567">
                  <a:moveTo>
                    <a:pt x="0" y="0"/>
                  </a:moveTo>
                  <a:lnTo>
                    <a:pt x="8635567" y="0"/>
                  </a:lnTo>
                  <a:lnTo>
                    <a:pt x="8635567" y="6642626"/>
                  </a:lnTo>
                  <a:lnTo>
                    <a:pt x="0" y="6642626"/>
                  </a:lnTo>
                  <a:close/>
                </a:path>
              </a:pathLst>
            </a:custGeom>
            <a:blipFill>
              <a:blip r:embed="rId4"/>
              <a:stretch>
                <a:fillRect l="-3936" t="0" r="-3936" b="0"/>
              </a:stretch>
            </a:blipFill>
          </p:spPr>
        </p:sp>
      </p:grpSp>
      <p:sp>
        <p:nvSpPr>
          <p:cNvPr name="TextBox 11" id="11"/>
          <p:cNvSpPr txBox="true"/>
          <p:nvPr/>
        </p:nvSpPr>
        <p:spPr>
          <a:xfrm rot="0">
            <a:off x="583671" y="857250"/>
            <a:ext cx="6954656" cy="2806694"/>
          </a:xfrm>
          <a:prstGeom prst="rect">
            <a:avLst/>
          </a:prstGeom>
        </p:spPr>
        <p:txBody>
          <a:bodyPr anchor="t" rtlCol="false" tIns="0" lIns="0" bIns="0" rIns="0">
            <a:spAutoFit/>
          </a:bodyPr>
          <a:lstStyle/>
          <a:p>
            <a:pPr algn="ctr">
              <a:lnSpc>
                <a:spcPts val="11200"/>
              </a:lnSpc>
            </a:pPr>
            <a:r>
              <a:rPr lang="en-US" sz="8000">
                <a:solidFill>
                  <a:srgbClr val="000000"/>
                </a:solidFill>
                <a:latin typeface="Tomorrow"/>
              </a:rPr>
              <a:t>Hash Function</a:t>
            </a:r>
          </a:p>
        </p:txBody>
      </p:sp>
      <p:sp>
        <p:nvSpPr>
          <p:cNvPr name="TextBox 12" id="12"/>
          <p:cNvSpPr txBox="true"/>
          <p:nvPr/>
        </p:nvSpPr>
        <p:spPr>
          <a:xfrm rot="0">
            <a:off x="583671" y="3625844"/>
            <a:ext cx="6954656" cy="5303114"/>
          </a:xfrm>
          <a:prstGeom prst="rect">
            <a:avLst/>
          </a:prstGeom>
        </p:spPr>
        <p:txBody>
          <a:bodyPr anchor="t" rtlCol="false" tIns="0" lIns="0" bIns="0" rIns="0">
            <a:spAutoFit/>
          </a:bodyPr>
          <a:lstStyle/>
          <a:p>
            <a:pPr>
              <a:lnSpc>
                <a:spcPts val="3277"/>
              </a:lnSpc>
            </a:pPr>
            <a:r>
              <a:rPr lang="en-US" sz="2340">
                <a:solidFill>
                  <a:srgbClr val="000000"/>
                </a:solidFill>
                <a:latin typeface="Garet Light"/>
              </a:rPr>
              <a:t>- Hash functions are mathematical functions that take an input of arbitrary length and produce a fixed-size output, called a hash or digest.</a:t>
            </a:r>
          </a:p>
          <a:p>
            <a:pPr>
              <a:lnSpc>
                <a:spcPts val="3277"/>
              </a:lnSpc>
            </a:pPr>
            <a:r>
              <a:rPr lang="en-US" sz="2340">
                <a:solidFill>
                  <a:srgbClr val="000000"/>
                </a:solidFill>
                <a:latin typeface="Garet Light"/>
              </a:rPr>
              <a:t>- Main properties:</a:t>
            </a:r>
          </a:p>
          <a:p>
            <a:pPr>
              <a:lnSpc>
                <a:spcPts val="3277"/>
              </a:lnSpc>
            </a:pPr>
            <a:r>
              <a:rPr lang="en-US" sz="2340">
                <a:solidFill>
                  <a:srgbClr val="000000"/>
                </a:solidFill>
                <a:latin typeface="Garet Light"/>
              </a:rPr>
              <a:t>    - </a:t>
            </a:r>
            <a:r>
              <a:rPr lang="en-US" sz="2340">
                <a:solidFill>
                  <a:srgbClr val="000000"/>
                </a:solidFill>
                <a:latin typeface="Garet Bold"/>
              </a:rPr>
              <a:t>One-way</a:t>
            </a:r>
            <a:r>
              <a:rPr lang="en-US" sz="2340">
                <a:solidFill>
                  <a:srgbClr val="000000"/>
                </a:solidFill>
                <a:latin typeface="Garet Light"/>
              </a:rPr>
              <a:t>: It is computationally infeasible to reverse-engineer the original input from the hash value.</a:t>
            </a:r>
          </a:p>
          <a:p>
            <a:pPr>
              <a:lnSpc>
                <a:spcPts val="3277"/>
              </a:lnSpc>
            </a:pPr>
            <a:r>
              <a:rPr lang="en-US" sz="2340">
                <a:solidFill>
                  <a:srgbClr val="000000"/>
                </a:solidFill>
                <a:latin typeface="Garet Light"/>
              </a:rPr>
              <a:t>    - </a:t>
            </a:r>
            <a:r>
              <a:rPr lang="en-US" sz="2340">
                <a:solidFill>
                  <a:srgbClr val="000000"/>
                </a:solidFill>
                <a:latin typeface="Garet Bold"/>
              </a:rPr>
              <a:t>Collision-resistant</a:t>
            </a:r>
            <a:r>
              <a:rPr lang="en-US" sz="2340">
                <a:solidFill>
                  <a:srgbClr val="000000"/>
                </a:solidFill>
                <a:latin typeface="Garet Light"/>
              </a:rPr>
              <a:t>: It is computationally unlikely to find two different inputs that produce the same hash value.</a:t>
            </a:r>
          </a:p>
          <a:p>
            <a:pPr>
              <a:lnSpc>
                <a:spcPts val="3277"/>
              </a:lnSpc>
            </a:pPr>
            <a:r>
              <a:rPr lang="en-US" sz="2340">
                <a:solidFill>
                  <a:srgbClr val="000000"/>
                </a:solidFill>
                <a:latin typeface="Garet Light"/>
              </a:rPr>
              <a:t>- Applications include data integrity, digital signatures, and password storage.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3E3"/>
        </a:solidFill>
      </p:bgPr>
    </p:bg>
    <p:spTree>
      <p:nvGrpSpPr>
        <p:cNvPr id="1" name=""/>
        <p:cNvGrpSpPr/>
        <p:nvPr/>
      </p:nvGrpSpPr>
      <p:grpSpPr>
        <a:xfrm>
          <a:off x="0" y="0"/>
          <a:ext cx="0" cy="0"/>
          <a:chOff x="0" y="0"/>
          <a:chExt cx="0" cy="0"/>
        </a:xfrm>
      </p:grpSpPr>
      <p:sp>
        <p:nvSpPr>
          <p:cNvPr name="Freeform 2" id="2"/>
          <p:cNvSpPr/>
          <p:nvPr/>
        </p:nvSpPr>
        <p:spPr>
          <a:xfrm flipH="false" flipV="false" rot="0">
            <a:off x="-2761177" y="6336597"/>
            <a:ext cx="6015894" cy="5319938"/>
          </a:xfrm>
          <a:custGeom>
            <a:avLst/>
            <a:gdLst/>
            <a:ahLst/>
            <a:cxnLst/>
            <a:rect r="r" b="b" t="t" l="l"/>
            <a:pathLst>
              <a:path h="5319938" w="6015894">
                <a:moveTo>
                  <a:pt x="0" y="0"/>
                </a:moveTo>
                <a:lnTo>
                  <a:pt x="6015894" y="0"/>
                </a:lnTo>
                <a:lnTo>
                  <a:pt x="6015894" y="5319938"/>
                </a:lnTo>
                <a:lnTo>
                  <a:pt x="0" y="5319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351365"/>
            <a:ext cx="5961141" cy="2113495"/>
          </a:xfrm>
          <a:custGeom>
            <a:avLst/>
            <a:gdLst/>
            <a:ahLst/>
            <a:cxnLst/>
            <a:rect r="r" b="b" t="t" l="l"/>
            <a:pathLst>
              <a:path h="2113495" w="5961141">
                <a:moveTo>
                  <a:pt x="0" y="0"/>
                </a:moveTo>
                <a:lnTo>
                  <a:pt x="5961141" y="0"/>
                </a:lnTo>
                <a:lnTo>
                  <a:pt x="5961141" y="2113495"/>
                </a:lnTo>
                <a:lnTo>
                  <a:pt x="0" y="2113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61981" y="-769745"/>
            <a:ext cx="5420032" cy="5114540"/>
          </a:xfrm>
          <a:custGeom>
            <a:avLst/>
            <a:gdLst/>
            <a:ahLst/>
            <a:cxnLst/>
            <a:rect r="r" b="b" t="t" l="l"/>
            <a:pathLst>
              <a:path h="5114540" w="5420032">
                <a:moveTo>
                  <a:pt x="0" y="0"/>
                </a:moveTo>
                <a:lnTo>
                  <a:pt x="5420032" y="0"/>
                </a:lnTo>
                <a:lnTo>
                  <a:pt x="5420032" y="5114540"/>
                </a:lnTo>
                <a:lnTo>
                  <a:pt x="0" y="5114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188662" y="3724920"/>
            <a:ext cx="1896900" cy="2554923"/>
            <a:chOff x="0" y="0"/>
            <a:chExt cx="499595" cy="672901"/>
          </a:xfrm>
        </p:grpSpPr>
        <p:sp>
          <p:nvSpPr>
            <p:cNvPr name="Freeform 6" id="6"/>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7" id="7"/>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0980410" y="-1685680"/>
            <a:ext cx="1896900" cy="2554923"/>
            <a:chOff x="0" y="0"/>
            <a:chExt cx="499595" cy="672901"/>
          </a:xfrm>
        </p:grpSpPr>
        <p:sp>
          <p:nvSpPr>
            <p:cNvPr name="Freeform 9" id="9"/>
            <p:cNvSpPr/>
            <p:nvPr/>
          </p:nvSpPr>
          <p:spPr>
            <a:xfrm flipH="false" flipV="false" rot="0">
              <a:off x="0" y="0"/>
              <a:ext cx="499595" cy="672901"/>
            </a:xfrm>
            <a:custGeom>
              <a:avLst/>
              <a:gdLst/>
              <a:ahLst/>
              <a:cxnLst/>
              <a:rect r="r" b="b" t="t" l="l"/>
              <a:pathLst>
                <a:path h="672901" w="499595">
                  <a:moveTo>
                    <a:pt x="0" y="0"/>
                  </a:moveTo>
                  <a:lnTo>
                    <a:pt x="499595" y="0"/>
                  </a:lnTo>
                  <a:lnTo>
                    <a:pt x="499595" y="672901"/>
                  </a:lnTo>
                  <a:lnTo>
                    <a:pt x="0" y="672901"/>
                  </a:lnTo>
                  <a:close/>
                </a:path>
              </a:pathLst>
            </a:custGeom>
            <a:solidFill>
              <a:srgbClr val="9F9F9F"/>
            </a:solidFill>
          </p:spPr>
        </p:sp>
        <p:sp>
          <p:nvSpPr>
            <p:cNvPr name="TextBox 10" id="10"/>
            <p:cNvSpPr txBox="true"/>
            <p:nvPr/>
          </p:nvSpPr>
          <p:spPr>
            <a:xfrm>
              <a:off x="0" y="-38100"/>
              <a:ext cx="499595" cy="711001"/>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2246081" y="-216240"/>
            <a:ext cx="6265539" cy="5708866"/>
          </a:xfrm>
          <a:custGeom>
            <a:avLst/>
            <a:gdLst/>
            <a:ahLst/>
            <a:cxnLst/>
            <a:rect r="r" b="b" t="t" l="l"/>
            <a:pathLst>
              <a:path h="5708866" w="6265539">
                <a:moveTo>
                  <a:pt x="0" y="0"/>
                </a:moveTo>
                <a:lnTo>
                  <a:pt x="6265539" y="0"/>
                </a:lnTo>
                <a:lnTo>
                  <a:pt x="6265539" y="5708865"/>
                </a:lnTo>
                <a:lnTo>
                  <a:pt x="0" y="5708865"/>
                </a:lnTo>
                <a:lnTo>
                  <a:pt x="0" y="0"/>
                </a:lnTo>
                <a:close/>
              </a:path>
            </a:pathLst>
          </a:custGeom>
          <a:blipFill>
            <a:blip r:embed="rId8"/>
            <a:stretch>
              <a:fillRect l="0" t="0" r="0" b="0"/>
            </a:stretch>
          </a:blipFill>
        </p:spPr>
      </p:sp>
      <p:sp>
        <p:nvSpPr>
          <p:cNvPr name="Freeform 12" id="12"/>
          <p:cNvSpPr/>
          <p:nvPr/>
        </p:nvSpPr>
        <p:spPr>
          <a:xfrm flipH="false" flipV="false" rot="0">
            <a:off x="8042714" y="4715750"/>
            <a:ext cx="5875393" cy="5773507"/>
          </a:xfrm>
          <a:custGeom>
            <a:avLst/>
            <a:gdLst/>
            <a:ahLst/>
            <a:cxnLst/>
            <a:rect r="r" b="b" t="t" l="l"/>
            <a:pathLst>
              <a:path h="5773507" w="5875393">
                <a:moveTo>
                  <a:pt x="0" y="0"/>
                </a:moveTo>
                <a:lnTo>
                  <a:pt x="5875392" y="0"/>
                </a:lnTo>
                <a:lnTo>
                  <a:pt x="5875392" y="5773507"/>
                </a:lnTo>
                <a:lnTo>
                  <a:pt x="0" y="5773507"/>
                </a:lnTo>
                <a:lnTo>
                  <a:pt x="0" y="0"/>
                </a:lnTo>
                <a:close/>
              </a:path>
            </a:pathLst>
          </a:custGeom>
          <a:blipFill>
            <a:blip r:embed="rId9"/>
            <a:stretch>
              <a:fillRect l="0" t="0" r="0" b="0"/>
            </a:stretch>
          </a:blipFill>
        </p:spPr>
      </p:sp>
      <p:sp>
        <p:nvSpPr>
          <p:cNvPr name="TextBox 13" id="13"/>
          <p:cNvSpPr txBox="true"/>
          <p:nvPr/>
        </p:nvSpPr>
        <p:spPr>
          <a:xfrm rot="0">
            <a:off x="-152164" y="5643"/>
            <a:ext cx="8772695" cy="863600"/>
          </a:xfrm>
          <a:prstGeom prst="rect">
            <a:avLst/>
          </a:prstGeom>
        </p:spPr>
        <p:txBody>
          <a:bodyPr anchor="t" rtlCol="false" tIns="0" lIns="0" bIns="0" rIns="0">
            <a:spAutoFit/>
          </a:bodyPr>
          <a:lstStyle/>
          <a:p>
            <a:pPr algn="ctr">
              <a:lnSpc>
                <a:spcPts val="7000"/>
              </a:lnSpc>
            </a:pPr>
            <a:r>
              <a:rPr lang="en-US" sz="5000">
                <a:solidFill>
                  <a:srgbClr val="000000"/>
                </a:solidFill>
                <a:latin typeface="Garet Light"/>
              </a:rPr>
              <a:t>Ciphers</a:t>
            </a:r>
          </a:p>
        </p:txBody>
      </p:sp>
      <p:sp>
        <p:nvSpPr>
          <p:cNvPr name="TextBox 14" id="14"/>
          <p:cNvSpPr txBox="true"/>
          <p:nvPr/>
        </p:nvSpPr>
        <p:spPr>
          <a:xfrm rot="0">
            <a:off x="246770" y="1058545"/>
            <a:ext cx="7379485"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Stream Cipher</a:t>
            </a:r>
          </a:p>
        </p:txBody>
      </p:sp>
      <p:sp>
        <p:nvSpPr>
          <p:cNvPr name="TextBox 15" id="15"/>
          <p:cNvSpPr txBox="true"/>
          <p:nvPr/>
        </p:nvSpPr>
        <p:spPr>
          <a:xfrm rot="0">
            <a:off x="0" y="5416425"/>
            <a:ext cx="7804178" cy="622935"/>
          </a:xfrm>
          <a:prstGeom prst="rect">
            <a:avLst/>
          </a:prstGeom>
        </p:spPr>
        <p:txBody>
          <a:bodyPr anchor="t" rtlCol="false" tIns="0" lIns="0" bIns="0" rIns="0">
            <a:spAutoFit/>
          </a:bodyPr>
          <a:lstStyle/>
          <a:p>
            <a:pPr algn="ctr">
              <a:lnSpc>
                <a:spcPts val="5040"/>
              </a:lnSpc>
            </a:pPr>
            <a:r>
              <a:rPr lang="en-US" sz="3600">
                <a:solidFill>
                  <a:srgbClr val="000000"/>
                </a:solidFill>
                <a:latin typeface="Garet Light"/>
              </a:rPr>
              <a:t>Block Cipher</a:t>
            </a:r>
          </a:p>
        </p:txBody>
      </p:sp>
      <p:sp>
        <p:nvSpPr>
          <p:cNvPr name="TextBox 16" id="16"/>
          <p:cNvSpPr txBox="true"/>
          <p:nvPr/>
        </p:nvSpPr>
        <p:spPr>
          <a:xfrm rot="0">
            <a:off x="419907" y="1900555"/>
            <a:ext cx="7033212" cy="3337560"/>
          </a:xfrm>
          <a:prstGeom prst="rect">
            <a:avLst/>
          </a:prstGeom>
        </p:spPr>
        <p:txBody>
          <a:bodyPr anchor="t" rtlCol="false" tIns="0" lIns="0" bIns="0" rIns="0">
            <a:spAutoFit/>
          </a:bodyPr>
          <a:lstStyle/>
          <a:p>
            <a:pPr>
              <a:lnSpc>
                <a:spcPts val="2939"/>
              </a:lnSpc>
            </a:pPr>
            <a:r>
              <a:rPr lang="en-US" sz="2099">
                <a:solidFill>
                  <a:srgbClr val="000000"/>
                </a:solidFill>
                <a:latin typeface="Garet Light"/>
              </a:rPr>
              <a:t>- A stream cipher is a type of encryption algorithm that encrypts data one bit or byte at a time.</a:t>
            </a:r>
          </a:p>
          <a:p>
            <a:pPr>
              <a:lnSpc>
                <a:spcPts val="2939"/>
              </a:lnSpc>
            </a:pPr>
            <a:r>
              <a:rPr lang="en-US" sz="2099">
                <a:solidFill>
                  <a:srgbClr val="000000"/>
                </a:solidFill>
                <a:latin typeface="Garet Light"/>
              </a:rPr>
              <a:t>- It generates a stream of pseudo-random key bits, which are combined with the plaintext using a bitwise XOR operation to produce the ciphertext.</a:t>
            </a:r>
          </a:p>
          <a:p>
            <a:pPr>
              <a:lnSpc>
                <a:spcPts val="2939"/>
              </a:lnSpc>
            </a:pPr>
            <a:r>
              <a:rPr lang="en-US" sz="2099">
                <a:solidFill>
                  <a:srgbClr val="000000"/>
                </a:solidFill>
                <a:latin typeface="Garet Light"/>
              </a:rPr>
              <a:t>- Stream ciphers are often used for real-time communication and are more efficient for encrypting data streams.</a:t>
            </a:r>
          </a:p>
        </p:txBody>
      </p:sp>
      <p:sp>
        <p:nvSpPr>
          <p:cNvPr name="TextBox 17" id="17"/>
          <p:cNvSpPr txBox="true"/>
          <p:nvPr/>
        </p:nvSpPr>
        <p:spPr>
          <a:xfrm rot="0">
            <a:off x="593044" y="6427470"/>
            <a:ext cx="7021681" cy="3337560"/>
          </a:xfrm>
          <a:prstGeom prst="rect">
            <a:avLst/>
          </a:prstGeom>
        </p:spPr>
        <p:txBody>
          <a:bodyPr anchor="t" rtlCol="false" tIns="0" lIns="0" bIns="0" rIns="0">
            <a:spAutoFit/>
          </a:bodyPr>
          <a:lstStyle/>
          <a:p>
            <a:pPr>
              <a:lnSpc>
                <a:spcPts val="2939"/>
              </a:lnSpc>
            </a:pPr>
            <a:r>
              <a:rPr lang="en-US" sz="2099">
                <a:solidFill>
                  <a:srgbClr val="000000"/>
                </a:solidFill>
                <a:latin typeface="Garet Light"/>
              </a:rPr>
              <a:t>- A block cipher is a type of encryption algorithm that encrypts data in fixed-size blocks, typically 64 or 128 bits.</a:t>
            </a:r>
          </a:p>
          <a:p>
            <a:pPr>
              <a:lnSpc>
                <a:spcPts val="2939"/>
              </a:lnSpc>
            </a:pPr>
            <a:r>
              <a:rPr lang="en-US" sz="2099">
                <a:solidFill>
                  <a:srgbClr val="000000"/>
                </a:solidFill>
                <a:latin typeface="Garet Light"/>
              </a:rPr>
              <a:t>- The plaintext is divided into blocks, each of which is encrypted separately using the same key.</a:t>
            </a:r>
          </a:p>
          <a:p>
            <a:pPr>
              <a:lnSpc>
                <a:spcPts val="2939"/>
              </a:lnSpc>
            </a:pPr>
            <a:r>
              <a:rPr lang="en-US" sz="2099">
                <a:solidFill>
                  <a:srgbClr val="000000"/>
                </a:solidFill>
                <a:latin typeface="Garet Light"/>
              </a:rPr>
              <a:t>- Block ciphers use various modes of operation to encrypt multiple blocks of data securely.</a:t>
            </a:r>
          </a:p>
          <a:p>
            <a:pPr>
              <a:lnSpc>
                <a:spcPts val="2939"/>
              </a:lnSpc>
            </a:pPr>
            <a:r>
              <a:rPr lang="en-US" sz="2099">
                <a:solidFill>
                  <a:srgbClr val="000000"/>
                </a:solidFill>
                <a:latin typeface="Garet Light"/>
              </a:rPr>
              <a:t>- They are commonly used for encrypting large files and data at rest.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DAF_jxJG7TM</dc:identifier>
  <dcterms:modified xsi:type="dcterms:W3CDTF">2011-08-01T06:04:30Z</dcterms:modified>
  <cp:revision>1</cp:revision>
  <dc:title>Gray Black Simple Technology Presentation</dc:title>
</cp:coreProperties>
</file>